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</p:sldMasterIdLst>
  <p:notesMasterIdLst>
    <p:notesMasterId r:id="rId14"/>
  </p:notesMasterIdLst>
  <p:sldIdLst>
    <p:sldId id="289" r:id="rId2"/>
    <p:sldId id="291" r:id="rId3"/>
    <p:sldId id="286" r:id="rId4"/>
    <p:sldId id="283" r:id="rId5"/>
    <p:sldId id="290" r:id="rId6"/>
    <p:sldId id="292" r:id="rId7"/>
    <p:sldId id="295" r:id="rId8"/>
    <p:sldId id="293" r:id="rId9"/>
    <p:sldId id="298" r:id="rId10"/>
    <p:sldId id="296" r:id="rId11"/>
    <p:sldId id="297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101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5506" algn="l" defTabSz="91101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1019" algn="l" defTabSz="91101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6516" algn="l" defTabSz="91101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2024" algn="l" defTabSz="91101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7531" algn="l" defTabSz="91101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3034" algn="l" defTabSz="91101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88544" algn="l" defTabSz="91101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44048" algn="l" defTabSz="91101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C013"/>
    <a:srgbClr val="7D61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66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 b="1" baseline="0">
                <a:solidFill>
                  <a:schemeClr val="tx1"/>
                </a:solidFill>
              </a:defRPr>
            </a:pPr>
            <a:r>
              <a:rPr lang="ru-RU" sz="2000" b="1" dirty="0" smtClean="0">
                <a:solidFill>
                  <a:schemeClr val="tx1"/>
                </a:solidFill>
              </a:rPr>
              <a:t>647 НП</a:t>
            </a:r>
            <a:r>
              <a:rPr lang="ru-RU" sz="2000" b="1" dirty="0">
                <a:solidFill>
                  <a:schemeClr val="tx1"/>
                </a:solidFill>
              </a:rPr>
              <a:t>, в отношении которых </a:t>
            </a:r>
            <a:r>
              <a:rPr lang="ru-RU" sz="2000" b="1" dirty="0" smtClean="0">
                <a:solidFill>
                  <a:schemeClr val="tx1"/>
                </a:solidFill>
              </a:rPr>
              <a:t>проведено 707 КНМ</a:t>
            </a:r>
            <a:endParaRPr lang="ru-RU" sz="2000" b="1" dirty="0">
              <a:solidFill>
                <a:schemeClr val="tx1"/>
              </a:solidFill>
            </a:endParaRP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77026233910508E-2"/>
          <c:y val="0.22643553149606302"/>
          <c:w val="0.6640539652866051"/>
          <c:h val="0.7349101870078740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НП, в отношении которых проведены КНМ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6.8737773261828783E-2"/>
                  <c:y val="4.7984005905511808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584</a:t>
                    </a:r>
                    <a:r>
                      <a:rPr lang="ru-RU" b="1" baseline="0" dirty="0" smtClean="0"/>
                      <a:t> (</a:t>
                    </a:r>
                    <a:r>
                      <a:rPr lang="ru-RU" b="1" dirty="0" smtClean="0"/>
                      <a:t>90%)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6.2361008639943399E-2"/>
                  <c:y val="-5.0902805118110239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63</a:t>
                    </a:r>
                    <a:r>
                      <a:rPr lang="ru-RU" b="1" baseline="0" dirty="0" smtClean="0"/>
                      <a:t> (</a:t>
                    </a:r>
                    <a:r>
                      <a:rPr lang="ru-RU" b="1" dirty="0" smtClean="0"/>
                      <a:t>10%)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ИП</c:v>
                </c:pt>
                <c:pt idx="1">
                  <c:v>ЮЛ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584</c:v>
                </c:pt>
                <c:pt idx="1">
                  <c:v>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/>
            </a:pPr>
            <a:endParaRPr lang="ru-RU"/>
          </a:p>
        </c:txPr>
      </c:legendEntry>
      <c:layout>
        <c:manualLayout>
          <c:xMode val="edge"/>
          <c:yMode val="edge"/>
          <c:x val="0.75064804703819765"/>
          <c:y val="0.4034680118110236"/>
          <c:w val="0.15093404701130256"/>
          <c:h val="0.1734699803149606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400" baseline="0">
              <a:solidFill>
                <a:srgbClr val="0070C0"/>
              </a:solidFill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908021697924304"/>
          <c:y val="0.28003669082115867"/>
          <c:w val="0.31001192894025142"/>
          <c:h val="0.5533541958632353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Охват проверками НП, пользователей ККТ (1 680 000 НП)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0.31397251776920287"/>
                  <c:y val="0.20845196713770836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/>
                      <a:t>Проверено </a:t>
                    </a:r>
                    <a:r>
                      <a:rPr lang="ru-RU" sz="1400" b="1" dirty="0" smtClean="0"/>
                      <a:t>НП</a:t>
                    </a:r>
                    <a:r>
                      <a:rPr lang="ru-RU" sz="1400" b="1" baseline="0" dirty="0" smtClean="0"/>
                      <a:t> - </a:t>
                    </a:r>
                    <a:r>
                      <a:rPr lang="ru-RU" sz="1400" b="1" dirty="0" smtClean="0"/>
                      <a:t>64552 (4%)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delete val="1"/>
            </c:dLbl>
            <c:txPr>
              <a:bodyPr/>
              <a:lstStyle/>
              <a:p>
                <a:pPr>
                  <a:defRPr sz="1400" b="1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Проверено НП</c:v>
                </c:pt>
                <c:pt idx="1">
                  <c:v>Не проверено НП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64552</c:v>
                </c:pt>
                <c:pt idx="1">
                  <c:v>1615448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0409176448144008E-3"/>
          <c:y val="0.18437500000000001"/>
          <c:w val="0.61794898197041204"/>
          <c:h val="0.7062500000000000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7.0353990406877023E-2"/>
                  <c:y val="-1.278617125984252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 smtClean="0"/>
                      <a:t>688</a:t>
                    </a:r>
                    <a:r>
                      <a:rPr lang="ru-RU" sz="2400" b="1" baseline="0" dirty="0" smtClean="0"/>
                      <a:t> (</a:t>
                    </a:r>
                    <a:r>
                      <a:rPr lang="en-US" sz="2400" b="1" dirty="0" smtClean="0"/>
                      <a:t>90%</a:t>
                    </a:r>
                    <a:r>
                      <a:rPr lang="ru-RU" sz="2400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3.1295968626836611E-2"/>
                  <c:y val="-7.241461614173228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 smtClean="0"/>
                      <a:t>74 </a:t>
                    </a:r>
                    <a:r>
                      <a:rPr lang="ru-RU" sz="2400" b="1" dirty="0" smtClean="0"/>
                      <a:t>(</a:t>
                    </a:r>
                    <a:r>
                      <a:rPr lang="en-US" sz="2400" b="1" dirty="0" smtClean="0"/>
                      <a:t>10%</a:t>
                    </a:r>
                    <a:r>
                      <a:rPr lang="ru-RU" sz="2400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Постановлений с Предупреждением</c:v>
                </c:pt>
                <c:pt idx="1">
                  <c:v>Постановлений с Административным штрафом (1164,4  тыс. руб.)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688</c:v>
                </c:pt>
                <c:pt idx="1">
                  <c:v>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119566597536716"/>
          <c:y val="0.12550639763779531"/>
          <c:w val="0.33917709880360758"/>
          <c:h val="0.49898720472440949"/>
        </c:manualLayout>
      </c:layout>
      <c:overlay val="0"/>
      <c:txPr>
        <a:bodyPr/>
        <a:lstStyle/>
        <a:p>
          <a:pPr>
            <a:defRPr sz="1400" b="1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rgbClr val="00B050"/>
              </a:solidFill>
            </c:spPr>
          </c:dPt>
          <c:dPt>
            <c:idx val="3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0.14686576283863922"/>
                  <c:y val="0.1913166830708661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461 </a:t>
                    </a:r>
                    <a:r>
                      <a:rPr lang="ru-RU" b="1" dirty="0" smtClean="0"/>
                      <a:t>(</a:t>
                    </a:r>
                    <a:r>
                      <a:rPr lang="en-US" b="1" dirty="0" smtClean="0"/>
                      <a:t>70%</a:t>
                    </a:r>
                    <a:r>
                      <a:rPr lang="ru-RU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1.2989544077324489E-2"/>
                  <c:y val="-3.4454478346456666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170 </a:t>
                    </a:r>
                    <a:r>
                      <a:rPr lang="ru-RU" b="1" dirty="0" smtClean="0"/>
                      <a:t>(</a:t>
                    </a:r>
                    <a:r>
                      <a:rPr lang="en-US" b="1" dirty="0" smtClean="0"/>
                      <a:t>26%</a:t>
                    </a:r>
                    <a:r>
                      <a:rPr lang="ru-RU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6.2212075312410207E-2"/>
                  <c:y val="-2.7904035433070865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12</a:t>
                    </a:r>
                    <a:r>
                      <a:rPr lang="ru-RU" b="1" baseline="0" dirty="0" smtClean="0"/>
                      <a:t> (</a:t>
                    </a:r>
                    <a:r>
                      <a:rPr lang="en-US" b="1" dirty="0" smtClean="0"/>
                      <a:t>2%</a:t>
                    </a:r>
                    <a:r>
                      <a:rPr lang="ru-RU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2.6558505166363079E-2"/>
                  <c:y val="-7.9966535433070862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14 </a:t>
                    </a:r>
                    <a:r>
                      <a:rPr lang="ru-RU" b="1" dirty="0" smtClean="0"/>
                      <a:t>(</a:t>
                    </a:r>
                    <a:r>
                      <a:rPr lang="en-US" b="1" dirty="0" smtClean="0"/>
                      <a:t>2%</a:t>
                    </a:r>
                    <a:r>
                      <a:rPr lang="ru-RU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Розничная торговля</c:v>
                </c:pt>
                <c:pt idx="1">
                  <c:v>Общественное питание</c:v>
                </c:pt>
                <c:pt idx="2">
                  <c:v>Услуги общественного транспорта</c:v>
                </c:pt>
                <c:pt idx="3">
                  <c:v>Иные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461</c:v>
                </c:pt>
                <c:pt idx="1">
                  <c:v>170</c:v>
                </c:pt>
                <c:pt idx="2">
                  <c:v>12</c:v>
                </c:pt>
                <c:pt idx="3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7839575437191413"/>
          <c:y val="0.25101279527559056"/>
          <c:w val="0.31204766950600654"/>
          <c:h val="0.49797440944881888"/>
        </c:manualLayout>
      </c:layout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aseline="0">
                <a:solidFill>
                  <a:schemeClr val="tx1"/>
                </a:solidFill>
              </a:defRPr>
            </a:pPr>
            <a:r>
              <a:rPr lang="ru-RU" dirty="0"/>
              <a:t>По </a:t>
            </a:r>
            <a:r>
              <a:rPr lang="ru-RU" dirty="0" smtClean="0"/>
              <a:t>системам </a:t>
            </a:r>
            <a:r>
              <a:rPr lang="ru-RU" dirty="0"/>
              <a:t>НО 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 ситемама НО </c:v>
                </c:pt>
              </c:strCache>
            </c:strRef>
          </c:tx>
          <c:dPt>
            <c:idx val="1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5.7143567281523013E-2"/>
                  <c:y val="7.679921259842519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 smtClean="0"/>
                      <a:t>528</a:t>
                    </a:r>
                    <a:r>
                      <a:rPr lang="ru-RU" sz="1200" b="1" baseline="0" dirty="0" smtClean="0"/>
                      <a:t> (</a:t>
                    </a:r>
                    <a:r>
                      <a:rPr lang="en-US" sz="1200" b="1" dirty="0" smtClean="0"/>
                      <a:t>82%</a:t>
                    </a:r>
                    <a:r>
                      <a:rPr lang="ru-RU" sz="1200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0300896243414875"/>
                  <c:y val="1.5160187007874016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 smtClean="0"/>
                      <a:t>117</a:t>
                    </a:r>
                    <a:r>
                      <a:rPr lang="ru-RU" sz="1200" b="1" baseline="0" dirty="0" smtClean="0"/>
                      <a:t> (</a:t>
                    </a:r>
                    <a:r>
                      <a:rPr lang="en-US" sz="1200" b="1" dirty="0" smtClean="0"/>
                      <a:t>18%</a:t>
                    </a:r>
                    <a:r>
                      <a:rPr lang="ru-RU" sz="1200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4400393195153119E-2"/>
                  <c:y val="-7.5043799212598419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 smtClean="0"/>
                      <a:t>2</a:t>
                    </a:r>
                    <a:r>
                      <a:rPr lang="en-US" sz="1200" b="1" baseline="0" dirty="0" smtClean="0"/>
                      <a:t> </a:t>
                    </a:r>
                    <a:r>
                      <a:rPr lang="en-US" sz="1200" b="1" dirty="0" smtClean="0"/>
                      <a:t> </a:t>
                    </a:r>
                    <a:r>
                      <a:rPr lang="ru-RU" sz="1200" b="1" dirty="0" smtClean="0"/>
                      <a:t>(</a:t>
                    </a:r>
                    <a:r>
                      <a:rPr lang="en-US" sz="1200" b="1" dirty="0" smtClean="0"/>
                      <a:t>0%</a:t>
                    </a:r>
                    <a:r>
                      <a:rPr lang="ru-RU" sz="1200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9.1532713057092319E-2"/>
                  <c:y val="-6.306348425196850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УСН</c:v>
                </c:pt>
                <c:pt idx="1">
                  <c:v>ПСН</c:v>
                </c:pt>
                <c:pt idx="2">
                  <c:v>ОСНО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528</c:v>
                </c:pt>
                <c:pt idx="1">
                  <c:v>117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6.6039559731000577E-2"/>
          <c:y val="0.91536589566929127"/>
          <c:w val="0.71739098369377974"/>
          <c:h val="3.4634104330708661E-2"/>
        </c:manualLayout>
      </c:layout>
      <c:overlay val="0"/>
      <c:txPr>
        <a:bodyPr/>
        <a:lstStyle/>
        <a:p>
          <a:pPr>
            <a:defRPr sz="1200" b="1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6168449407260758"/>
          <c:y val="2.86004257785171E-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title>
    <c:autoTitleDeleted val="0"/>
    <c:view3D>
      <c:rotX val="30"/>
      <c:rotY val="23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367155722332676E-2"/>
          <c:y val="0.21798291180859786"/>
          <c:w val="0.47239050553255274"/>
          <c:h val="0.4864793551467254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 среднесписочной численности работников</c:v>
                </c:pt>
              </c:strCache>
            </c:strRef>
          </c:tx>
          <c:dLbls>
            <c:dLbl>
              <c:idx val="0"/>
              <c:layout>
                <c:manualLayout>
                  <c:x val="-1.5614765855203485E-2"/>
                  <c:y val="-1.384831114861111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376 (58%)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7.3604176650355596E-2"/>
                  <c:y val="0.2053998504670652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103</a:t>
                    </a:r>
                    <a:r>
                      <a:rPr lang="en-US" baseline="0" dirty="0" smtClean="0"/>
                      <a:t> (</a:t>
                    </a:r>
                    <a:r>
                      <a:rPr lang="en-US" dirty="0" smtClean="0"/>
                      <a:t>16%)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8267572259798665E-2"/>
                  <c:y val="0.1088884268114353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104</a:t>
                    </a:r>
                    <a:r>
                      <a:rPr lang="en-US" baseline="0" dirty="0" smtClean="0"/>
                      <a:t> (</a:t>
                    </a:r>
                    <a:r>
                      <a:rPr lang="en-US" dirty="0" smtClean="0"/>
                      <a:t>16%)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8.8675056005385805E-2"/>
                  <c:y val="0.1625221071532592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45</a:t>
                    </a:r>
                    <a:r>
                      <a:rPr lang="en-US" baseline="0" dirty="0" smtClean="0"/>
                      <a:t> (</a:t>
                    </a:r>
                    <a:r>
                      <a:rPr lang="en-US" dirty="0" smtClean="0"/>
                      <a:t>7%)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4.8809771551088024E-2"/>
                  <c:y val="0.1099633824469953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</a:t>
                    </a:r>
                    <a:r>
                      <a:rPr lang="en-US" baseline="0" dirty="0" smtClean="0"/>
                      <a:t> (</a:t>
                    </a:r>
                    <a:r>
                      <a:rPr lang="en-US" dirty="0" smtClean="0"/>
                      <a:t>2%)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3.0198033551827576E-2"/>
                  <c:y val="4.937964850752318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r>
                      <a:rPr lang="en-US" baseline="0" dirty="0" smtClean="0"/>
                      <a:t> (</a:t>
                    </a:r>
                    <a:r>
                      <a:rPr lang="en-US" dirty="0" smtClean="0"/>
                      <a:t>1%)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не имеют работников</c:v>
                </c:pt>
                <c:pt idx="1">
                  <c:v>1 работник</c:v>
                </c:pt>
                <c:pt idx="2">
                  <c:v>от 2 до 5 работников</c:v>
                </c:pt>
                <c:pt idx="3">
                  <c:v>от 6 до 20 работников</c:v>
                </c:pt>
                <c:pt idx="4">
                  <c:v>от 21 до 50 работников</c:v>
                </c:pt>
                <c:pt idx="5">
                  <c:v>&gt; 50 работников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376</c:v>
                </c:pt>
                <c:pt idx="1">
                  <c:v>103</c:v>
                </c:pt>
                <c:pt idx="2">
                  <c:v>104</c:v>
                </c:pt>
                <c:pt idx="3">
                  <c:v>45</c:v>
                </c:pt>
                <c:pt idx="4">
                  <c:v>11</c:v>
                </c:pt>
                <c:pt idx="5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119245456972437"/>
          <c:y val="0.18814013157697193"/>
          <c:w val="0.38880754543027557"/>
          <c:h val="0.74851292799298563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400"/>
          </a:pPr>
          <a:endParaRPr lang="ru-RU"/>
        </a:p>
      </c:txPr>
    </c:title>
    <c:autoTitleDeleted val="0"/>
    <c:view3D>
      <c:rotX val="3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715174504420143E-2"/>
          <c:y val="0.20443422953005222"/>
          <c:w val="0.43185441857811596"/>
          <c:h val="0.5442395289412288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выручке</c:v>
                </c:pt>
              </c:strCache>
            </c:strRef>
          </c:tx>
          <c:dLbls>
            <c:dLbl>
              <c:idx val="0"/>
              <c:layout>
                <c:manualLayout>
                  <c:x val="2.0093005539067086E-3"/>
                  <c:y val="0.131108349072325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189</a:t>
                    </a:r>
                    <a:r>
                      <a:rPr lang="en-US" baseline="0" dirty="0" smtClean="0"/>
                      <a:t> (</a:t>
                    </a:r>
                    <a:r>
                      <a:rPr lang="en-US" dirty="0" smtClean="0"/>
                      <a:t>29%)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6677163498350034"/>
                  <c:y val="-1.028184368403510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261</a:t>
                    </a:r>
                    <a:r>
                      <a:rPr lang="en-US" baseline="0" dirty="0" smtClean="0"/>
                      <a:t> (</a:t>
                    </a:r>
                    <a:r>
                      <a:rPr lang="en-US" dirty="0" smtClean="0"/>
                      <a:t>40%)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7.2852619550208705E-2"/>
                  <c:y val="0.1201356099322297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160</a:t>
                    </a:r>
                    <a:r>
                      <a:rPr lang="en-US" baseline="0" dirty="0" smtClean="0"/>
                      <a:t> (</a:t>
                    </a:r>
                    <a:r>
                      <a:rPr lang="en-US" dirty="0" smtClean="0"/>
                      <a:t>25%)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1.9473530718809022E-2"/>
                  <c:y val="7.252041439840017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 (3%)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2.7555370831812337E-2"/>
                  <c:y val="7.252041439840017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17</a:t>
                    </a:r>
                    <a:r>
                      <a:rPr lang="en-US" baseline="0" dirty="0" smtClean="0"/>
                      <a:t> (</a:t>
                    </a:r>
                    <a:r>
                      <a:rPr lang="en-US" dirty="0" smtClean="0"/>
                      <a:t>3%)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до 1 млн. руб</c:v>
                </c:pt>
                <c:pt idx="1">
                  <c:v>от 1 млн. руб. до 10 млн. руб.</c:v>
                </c:pt>
                <c:pt idx="2">
                  <c:v>от 10 млн. руб. до 50 млн. руб.</c:v>
                </c:pt>
                <c:pt idx="3">
                  <c:v>от 50 млн. руб. до 100 млн. руб.</c:v>
                </c:pt>
                <c:pt idx="4">
                  <c:v>&gt; 100 млн. руб.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189</c:v>
                </c:pt>
                <c:pt idx="1">
                  <c:v>261</c:v>
                </c:pt>
                <c:pt idx="2">
                  <c:v>160</c:v>
                </c:pt>
                <c:pt idx="3">
                  <c:v>20</c:v>
                </c:pt>
                <c:pt idx="4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4992016652804343"/>
          <c:y val="0.17163231863126319"/>
          <c:w val="0.40464648072136128"/>
          <c:h val="0.7717718864570603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baseline="0">
                <a:solidFill>
                  <a:schemeClr val="tx1"/>
                </a:solidFill>
              </a:defRPr>
            </a:pPr>
            <a:r>
              <a:rPr lang="ru-RU" sz="1600" b="1" dirty="0" smtClean="0">
                <a:solidFill>
                  <a:schemeClr val="tx1"/>
                </a:solidFill>
              </a:rPr>
              <a:t>63 Юридических </a:t>
            </a:r>
            <a:r>
              <a:rPr lang="ru-RU" sz="1600" b="1" dirty="0">
                <a:solidFill>
                  <a:schemeClr val="tx1"/>
                </a:solidFill>
              </a:rPr>
              <a:t>лица</a:t>
            </a:r>
          </a:p>
        </c:rich>
      </c:tx>
      <c:layout>
        <c:manualLayout>
          <c:xMode val="edge"/>
          <c:yMode val="edge"/>
          <c:x val="0.25938125613857022"/>
          <c:y val="3.981706544196718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9080559679616375"/>
          <c:y val="0.26297223420317273"/>
          <c:w val="0.31609850955982666"/>
          <c:h val="0.5306015870392540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Юридические лица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-0.16315622499378973"/>
                  <c:y val="2.6959602026415445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 7</a:t>
                    </a:r>
                    <a:r>
                      <a:rPr lang="ru-RU" sz="1400" b="1" baseline="0" dirty="0" smtClean="0"/>
                      <a:t> (</a:t>
                    </a:r>
                    <a:r>
                      <a:rPr lang="ru-RU" sz="1400" b="1" dirty="0" smtClean="0"/>
                      <a:t>10%)</a:t>
                    </a:r>
                    <a:endParaRPr lang="ru-RU" sz="140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ЮЛ</c:v>
                </c:pt>
                <c:pt idx="1">
                  <c:v>ЮЛ (повторно)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63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delete val="1"/>
      </c:legendEntry>
      <c:layout/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baseline="0">
                <a:solidFill>
                  <a:schemeClr val="tx1"/>
                </a:solidFill>
              </a:defRPr>
            </a:pPr>
            <a:r>
              <a:rPr lang="ru-RU" sz="1600" b="1" dirty="0" smtClean="0">
                <a:solidFill>
                  <a:schemeClr val="tx1"/>
                </a:solidFill>
              </a:rPr>
              <a:t>584 Индивидуальных предпринимателя</a:t>
            </a:r>
            <a:endParaRPr lang="ru-RU" sz="1600" b="1" dirty="0">
              <a:solidFill>
                <a:schemeClr val="tx1"/>
              </a:solidFill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908021697924304"/>
          <c:y val="0.28003669082115867"/>
          <c:w val="0.31001192894025142"/>
          <c:h val="0.5533541958632353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Индивидуальные предприниматели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-0.2151720863801814"/>
                  <c:y val="0.1036573922912549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43 (7%)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ИП</c:v>
                </c:pt>
                <c:pt idx="1">
                  <c:v>ИП (повторно)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584</c:v>
                </c:pt>
                <c:pt idx="1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delete val="1"/>
      </c:legendEntry>
      <c:layout/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45921806402339E-2"/>
          <c:y val="4.5465706259202709E-2"/>
          <c:w val="0.63014688276060227"/>
          <c:h val="0.78815646645608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Результативность УФНС России по Хабаровскому краю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5"/>
              <c:layout>
                <c:manualLayout>
                  <c:x val="-1.4217470073966917E-2"/>
                  <c:y val="1.34266041818585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0" vert="horz"/>
              <a:lstStyle/>
              <a:p>
                <a:pPr>
                  <a:defRPr sz="1200" b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2019 г. </c:v>
                </c:pt>
                <c:pt idx="1">
                  <c:v>2020 г.</c:v>
                </c:pt>
                <c:pt idx="2">
                  <c:v>2021 г. </c:v>
                </c:pt>
                <c:pt idx="3">
                  <c:v>2022 г. </c:v>
                </c:pt>
                <c:pt idx="4">
                  <c:v>2023 г. </c:v>
                </c:pt>
                <c:pt idx="5">
                  <c:v>2024 г.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 formatCode="0.00%">
                  <c:v>0.999</c:v>
                </c:pt>
                <c:pt idx="1">
                  <c:v>1</c:v>
                </c:pt>
                <c:pt idx="2" formatCode="0.00%">
                  <c:v>0.99399999999999999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Результативность  по ФНС России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5"/>
              <c:layout>
                <c:manualLayout>
                  <c:x val="2.3695783456611528E-2"/>
                  <c:y val="6.71330209092928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2019 г. </c:v>
                </c:pt>
                <c:pt idx="1">
                  <c:v>2020 г.</c:v>
                </c:pt>
                <c:pt idx="2">
                  <c:v>2021 г. </c:v>
                </c:pt>
                <c:pt idx="3">
                  <c:v>2022 г. </c:v>
                </c:pt>
                <c:pt idx="4">
                  <c:v>2023 г. </c:v>
                </c:pt>
                <c:pt idx="5">
                  <c:v>2024 г.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5" formatCode="0%">
                  <c:v>0.99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0405888"/>
        <c:axId val="131899392"/>
      </c:barChart>
      <c:catAx>
        <c:axId val="504058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131899392"/>
        <c:crosses val="autoZero"/>
        <c:auto val="1"/>
        <c:lblAlgn val="ctr"/>
        <c:lblOffset val="100"/>
        <c:noMultiLvlLbl val="0"/>
      </c:catAx>
      <c:valAx>
        <c:axId val="131899392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out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5040588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 b="1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1" baseline="0"/>
            </a:pPr>
            <a:endParaRPr lang="ru-RU"/>
          </a:p>
        </c:txPr>
      </c:legendEntry>
      <c:layout>
        <c:manualLayout>
          <c:xMode val="edge"/>
          <c:yMode val="edge"/>
          <c:x val="0.74345215846197577"/>
          <c:y val="0.36627776208110252"/>
          <c:w val="0.24706952815537966"/>
          <c:h val="0.38616390416285556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10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6907432826185526E-3"/>
          <c:y val="7.2318914622919894E-2"/>
          <c:w val="0.65542238511432127"/>
          <c:h val="0.821722976910733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6.3768960513868878E-2"/>
                  <c:y val="0.11775924777185767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/>
                      <a:t>  </a:t>
                    </a:r>
                    <a:r>
                      <a:rPr lang="en-US" sz="2000" b="1" dirty="0" smtClean="0"/>
                      <a:t>150</a:t>
                    </a:r>
                    <a:r>
                      <a:rPr lang="ru-RU" sz="2000" b="1" baseline="0" dirty="0" smtClean="0"/>
                      <a:t> (</a:t>
                    </a:r>
                    <a:r>
                      <a:rPr lang="en-US" sz="2000" b="1" dirty="0" smtClean="0"/>
                      <a:t>21%</a:t>
                    </a:r>
                    <a:r>
                      <a:rPr lang="ru-RU" sz="2000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9948795961890214E-2"/>
                  <c:y val="7.7561633531410989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 smtClean="0"/>
                      <a:t>110</a:t>
                    </a:r>
                    <a:r>
                      <a:rPr lang="ru-RU" sz="2000" b="1" baseline="0" dirty="0" smtClean="0"/>
                      <a:t> (</a:t>
                    </a:r>
                    <a:r>
                      <a:rPr lang="en-US" sz="2000" b="1" dirty="0" smtClean="0"/>
                      <a:t>16%</a:t>
                    </a:r>
                    <a:r>
                      <a:rPr lang="ru-RU" sz="2000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3714802277034184E-2"/>
                  <c:y val="-0.25571496270813548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 smtClean="0"/>
                      <a:t>230 </a:t>
                    </a:r>
                    <a:r>
                      <a:rPr lang="ru-RU" sz="2000" b="1" dirty="0" smtClean="0"/>
                      <a:t>(</a:t>
                    </a:r>
                    <a:r>
                      <a:rPr lang="en-US" sz="2000" b="1" dirty="0" smtClean="0"/>
                      <a:t>32%</a:t>
                    </a:r>
                    <a:r>
                      <a:rPr lang="ru-RU" sz="2000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8.9750734040641073E-2"/>
                  <c:y val="-0.11729751002568234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 smtClean="0"/>
                      <a:t>217</a:t>
                    </a:r>
                    <a:r>
                      <a:rPr lang="ru-RU" sz="2000" b="1" baseline="0" dirty="0" smtClean="0"/>
                      <a:t> (</a:t>
                    </a:r>
                    <a:r>
                      <a:rPr lang="en-US" sz="2000" b="1" dirty="0" smtClean="0"/>
                      <a:t>31%</a:t>
                    </a:r>
                    <a:r>
                      <a:rPr lang="ru-RU" sz="2000" b="1" dirty="0" smtClean="0"/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 rot="0" vert="horz"/>
              <a:lstStyle/>
              <a:p>
                <a:pPr>
                  <a:defRPr sz="2000" b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Проверки по обращениям </c:v>
                </c:pt>
                <c:pt idx="1">
                  <c:v>Только безналичные расчеты</c:v>
                </c:pt>
                <c:pt idx="2">
                  <c:v>Молчащие кассы</c:v>
                </c:pt>
                <c:pt idx="3">
                  <c:v>Нарушение порядка формирования чеков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150</c:v>
                </c:pt>
                <c:pt idx="1">
                  <c:v>110</c:v>
                </c:pt>
                <c:pt idx="2">
                  <c:v>230</c:v>
                </c:pt>
                <c:pt idx="3">
                  <c:v>217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r"/>
      <c:layout>
        <c:manualLayout>
          <c:xMode val="edge"/>
          <c:yMode val="edge"/>
          <c:x val="0.675055803259072"/>
          <c:y val="8.4527080905598018E-2"/>
          <c:w val="0.3089471173550779"/>
          <c:h val="0.5348884230691261"/>
        </c:manualLayout>
      </c:layout>
      <c:overlay val="0"/>
      <c:txPr>
        <a:bodyPr/>
        <a:lstStyle/>
        <a:p>
          <a:pPr>
            <a:defRPr sz="1400" b="1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45921806402339E-2"/>
          <c:y val="4.5465706259202709E-2"/>
          <c:w val="0.84483693910282354"/>
          <c:h val="0.7881564664560875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ln>
                <a:solidFill>
                  <a:srgbClr val="FF0000"/>
                </a:solidFill>
              </a:ln>
            </c:spPr>
          </c:marker>
          <c:dLbls>
            <c:dLbl>
              <c:idx val="0"/>
              <c:layout>
                <c:manualLayout>
                  <c:x val="-3.9492972427685909E-2"/>
                  <c:y val="-5.37064167274343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1609036987189975E-2"/>
                  <c:y val="-5.03497656819697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7376907868181787E-2"/>
                  <c:y val="-4.02798125455757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0" vert="horz"/>
              <a:lstStyle/>
              <a:p>
                <a:pPr>
                  <a:defRPr sz="2000" b="1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2022 г.</c:v>
                </c:pt>
                <c:pt idx="1">
                  <c:v>2023 г. </c:v>
                </c:pt>
                <c:pt idx="2">
                  <c:v>2024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746</c:v>
                </c:pt>
                <c:pt idx="1">
                  <c:v>4013</c:v>
                </c:pt>
                <c:pt idx="2">
                  <c:v>21482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4086784"/>
        <c:axId val="131904576"/>
      </c:lineChart>
      <c:catAx>
        <c:axId val="124086784"/>
        <c:scaling>
          <c:orientation val="minMax"/>
        </c:scaling>
        <c:delete val="0"/>
        <c:axPos val="b"/>
        <c:majorTickMark val="out"/>
        <c:minorTickMark val="none"/>
        <c:tickLblPos val="nextTo"/>
        <c:crossAx val="131904576"/>
        <c:crosses val="autoZero"/>
        <c:auto val="1"/>
        <c:lblAlgn val="ctr"/>
        <c:lblOffset val="100"/>
        <c:noMultiLvlLbl val="0"/>
      </c:catAx>
      <c:valAx>
        <c:axId val="1319045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24086784"/>
        <c:crosses val="autoZero"/>
        <c:crossBetween val="between"/>
      </c:valAx>
      <c:spPr>
        <a:solidFill>
          <a:srgbClr val="92D050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aseline="0">
                <a:solidFill>
                  <a:srgbClr val="0070C0"/>
                </a:solidFill>
              </a:defRPr>
            </a:pPr>
            <a:r>
              <a:rPr lang="ru-RU" dirty="0">
                <a:solidFill>
                  <a:srgbClr val="0070C0"/>
                </a:solidFill>
              </a:rPr>
              <a:t>Охват проверками парка ККТ </a:t>
            </a:r>
            <a:r>
              <a:rPr lang="ru-RU" dirty="0" smtClean="0">
                <a:solidFill>
                  <a:srgbClr val="0070C0"/>
                </a:solidFill>
              </a:rPr>
              <a:t>                              (33 664 </a:t>
            </a:r>
            <a:r>
              <a:rPr lang="ru-RU" dirty="0">
                <a:solidFill>
                  <a:srgbClr val="0070C0"/>
                </a:solidFill>
              </a:rPr>
              <a:t>ед. ККТ)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33994073990578672"/>
          <c:y val="0.36152427698161632"/>
          <c:w val="0.28962188275022471"/>
          <c:h val="0.5044600299451755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Охват проверками парка ККТ (33664 ед. ККТ)</c:v>
                </c:pt>
              </c:strCache>
            </c:strRef>
          </c:tx>
          <c:dLbls>
            <c:dLbl>
              <c:idx val="0"/>
              <c:layout>
                <c:manualLayout>
                  <c:x val="0.33261918913308136"/>
                  <c:y val="0.11898321494106655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chemeClr val="tx1"/>
                        </a:solidFill>
                      </a:rPr>
                      <a:t>Охват</a:t>
                    </a:r>
                    <a:r>
                      <a:rPr lang="ru-RU" sz="1400" b="1" baseline="0" dirty="0" smtClean="0">
                        <a:solidFill>
                          <a:schemeClr val="tx1"/>
                        </a:solidFill>
                      </a:rPr>
                      <a:t> КНМ -</a:t>
                    </a:r>
                    <a:r>
                      <a:rPr lang="ru-RU" sz="1400" b="1" dirty="0" smtClean="0">
                        <a:solidFill>
                          <a:schemeClr val="tx1"/>
                        </a:solidFill>
                      </a:rPr>
                      <a:t> 473</a:t>
                    </a:r>
                    <a:r>
                      <a:rPr lang="ru-RU" sz="1400" b="1" baseline="0" dirty="0" smtClean="0">
                        <a:solidFill>
                          <a:schemeClr val="tx1"/>
                        </a:solidFill>
                      </a:rPr>
                      <a:t> (</a:t>
                    </a:r>
                    <a:r>
                      <a:rPr lang="ru-RU" sz="1400" b="1" dirty="0" smtClean="0">
                        <a:solidFill>
                          <a:schemeClr val="tx1"/>
                        </a:solidFill>
                      </a:rPr>
                      <a:t>1%)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delete val="1"/>
            </c:dLbl>
            <c:txPr>
              <a:bodyPr/>
              <a:lstStyle/>
              <a:p>
                <a:pPr>
                  <a:defRPr sz="1400" b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Проверено ККТ</c:v>
                </c:pt>
                <c:pt idx="1">
                  <c:v>Не проверено ККТ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473</c:v>
                </c:pt>
                <c:pt idx="1">
                  <c:v>33191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aseline="0">
                <a:solidFill>
                  <a:srgbClr val="0070C0"/>
                </a:solidFill>
              </a:defRPr>
            </a:pPr>
            <a:r>
              <a:rPr lang="ru-RU" dirty="0">
                <a:solidFill>
                  <a:srgbClr val="0070C0"/>
                </a:solidFill>
              </a:rPr>
              <a:t>Охват проверками </a:t>
            </a:r>
            <a:r>
              <a:rPr lang="ru-RU" dirty="0" smtClean="0">
                <a:solidFill>
                  <a:srgbClr val="0070C0"/>
                </a:solidFill>
              </a:rPr>
              <a:t>НП, пользователей ККТ</a:t>
            </a:r>
            <a:r>
              <a:rPr lang="ru-RU" baseline="0" dirty="0" smtClean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(16 029 НП)</a:t>
            </a:r>
            <a:endParaRPr lang="ru-RU" dirty="0">
              <a:solidFill>
                <a:srgbClr val="0070C0"/>
              </a:solidFill>
            </a:endParaRPr>
          </a:p>
        </c:rich>
      </c:tx>
      <c:layout>
        <c:manualLayout>
          <c:xMode val="edge"/>
          <c:yMode val="edge"/>
          <c:x val="0.10916142649248339"/>
          <c:y val="3.431311846356482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33009077223488009"/>
          <c:y val="0.32721115851805155"/>
          <c:w val="0.28962188275022471"/>
          <c:h val="0.5044600299451755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Охват проверками НП, пользователей ККТ (16029 НП)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explosion val="3"/>
          </c:dPt>
          <c:dLbls>
            <c:dLbl>
              <c:idx val="0"/>
              <c:layout>
                <c:manualLayout>
                  <c:x val="0.29321931844945481"/>
                  <c:y val="0.18189104909432727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/>
                      <a:t>Проверено </a:t>
                    </a:r>
                    <a:r>
                      <a:rPr lang="ru-RU" sz="1400" b="1" dirty="0" smtClean="0"/>
                      <a:t>НП</a:t>
                    </a:r>
                    <a:r>
                      <a:rPr lang="ru-RU" sz="1400" b="1" baseline="0" dirty="0" smtClean="0"/>
                      <a:t> - </a:t>
                    </a:r>
                    <a:r>
                      <a:rPr lang="ru-RU" sz="1400" b="1" dirty="0" smtClean="0"/>
                      <a:t>648 (4%)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delete val="1"/>
            </c:dLbl>
            <c:txPr>
              <a:bodyPr/>
              <a:lstStyle/>
              <a:p>
                <a:pPr>
                  <a:defRPr sz="1400" b="1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Проверено НП</c:v>
                </c:pt>
                <c:pt idx="1">
                  <c:v>Не проверено НП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648</c:v>
                </c:pt>
                <c:pt idx="1">
                  <c:v>15381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aseline="0">
                <a:solidFill>
                  <a:srgbClr val="0070C0"/>
                </a:solidFill>
              </a:defRPr>
            </a:pPr>
            <a:r>
              <a:rPr lang="ru-RU" dirty="0">
                <a:solidFill>
                  <a:srgbClr val="0070C0"/>
                </a:solidFill>
              </a:rPr>
              <a:t>Охват Проверками парка ККТ </a:t>
            </a:r>
            <a:r>
              <a:rPr lang="ru-RU" dirty="0" smtClean="0">
                <a:solidFill>
                  <a:srgbClr val="0070C0"/>
                </a:solidFill>
              </a:rPr>
              <a:t>                          (</a:t>
            </a:r>
            <a:r>
              <a:rPr lang="ru-RU" dirty="0">
                <a:solidFill>
                  <a:srgbClr val="0070C0"/>
                </a:solidFill>
              </a:rPr>
              <a:t>3 690 </a:t>
            </a:r>
            <a:r>
              <a:rPr lang="ru-RU" dirty="0" smtClean="0">
                <a:solidFill>
                  <a:srgbClr val="0070C0"/>
                </a:solidFill>
              </a:rPr>
              <a:t>000 ед. ККТ)</a:t>
            </a:r>
            <a:endParaRPr lang="ru-RU" dirty="0">
              <a:solidFill>
                <a:srgbClr val="0070C0"/>
              </a:solidFill>
            </a:endParaRPr>
          </a:p>
        </c:rich>
      </c:tx>
      <c:layout>
        <c:manualLayout>
          <c:xMode val="edge"/>
          <c:yMode val="edge"/>
          <c:x val="0.10923072859174894"/>
          <c:y val="6.825782647194375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9080566590862578"/>
          <c:y val="0.34260636508710712"/>
          <c:w val="0.31609850955982666"/>
          <c:h val="0.5306015870392540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Охват Проверками парка ККТ (3 690 000)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0.36742943028998998"/>
                  <c:y val="0.1923191134007043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Охват</a:t>
                    </a:r>
                    <a:r>
                      <a:rPr lang="ru-RU" sz="1400" b="1" baseline="0" dirty="0" smtClean="0"/>
                      <a:t> КНМ –</a:t>
                    </a:r>
                    <a:r>
                      <a:rPr lang="ru-RU" sz="1400" b="1" dirty="0" smtClean="0"/>
                      <a:t> 75687</a:t>
                    </a:r>
                    <a:r>
                      <a:rPr lang="ru-RU" sz="1400" b="1" baseline="0" dirty="0" smtClean="0"/>
                      <a:t> (</a:t>
                    </a:r>
                    <a:r>
                      <a:rPr lang="ru-RU" sz="1400" b="1" dirty="0" smtClean="0"/>
                      <a:t>2%)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delete val="1"/>
            </c:dLbl>
            <c:txPr>
              <a:bodyPr/>
              <a:lstStyle/>
              <a:p>
                <a:pPr>
                  <a:defRPr sz="1400" b="1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Проверено ККТ</c:v>
                </c:pt>
                <c:pt idx="1">
                  <c:v>Не проверено ККТ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75687</c:v>
                </c:pt>
                <c:pt idx="1">
                  <c:v>3614313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EE17D6-487E-4376-8A85-5C5280F2570F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E46649-B8F8-4450-935A-F5C5D2A2DCA9}">
      <dgm:prSet phldrT="[Текст]" custT="1"/>
      <dgm:spPr>
        <a:solidFill>
          <a:srgbClr val="92D050"/>
        </a:solidFill>
      </dgm:spPr>
      <dgm:t>
        <a:bodyPr/>
        <a:lstStyle/>
        <a:p>
          <a:pPr algn="ctr"/>
          <a:r>
            <a:rPr lang="ru-RU" sz="1400" b="1" baseline="0" dirty="0" smtClean="0">
              <a:solidFill>
                <a:schemeClr val="tx1"/>
              </a:solidFill>
            </a:rPr>
            <a:t>Основные характеристики нарушителей законодательства о применении ККТ (647НП)</a:t>
          </a:r>
          <a:endParaRPr lang="ru-RU" sz="1400" b="1" baseline="0" dirty="0">
            <a:solidFill>
              <a:schemeClr val="tx1"/>
            </a:solidFill>
          </a:endParaRPr>
        </a:p>
      </dgm:t>
    </dgm:pt>
    <dgm:pt modelId="{B6B75EA3-D419-481D-98B5-34BAE04B1957}" type="parTrans" cxnId="{3CF711F0-A64A-422B-B186-BAF1EF120971}">
      <dgm:prSet/>
      <dgm:spPr/>
      <dgm:t>
        <a:bodyPr/>
        <a:lstStyle/>
        <a:p>
          <a:pPr algn="l"/>
          <a:endParaRPr lang="ru-RU"/>
        </a:p>
      </dgm:t>
    </dgm:pt>
    <dgm:pt modelId="{2522B8D0-D7DC-4785-AF15-AC2375CC188F}" type="sibTrans" cxnId="{3CF711F0-A64A-422B-B186-BAF1EF120971}">
      <dgm:prSet/>
      <dgm:spPr/>
      <dgm:t>
        <a:bodyPr/>
        <a:lstStyle/>
        <a:p>
          <a:pPr algn="l"/>
          <a:endParaRPr lang="ru-RU"/>
        </a:p>
      </dgm:t>
    </dgm:pt>
    <dgm:pt modelId="{11C449DE-BB1A-467B-8034-D1A684C4C3B3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Деятельность связана с общественным питанием и торговлей (631 НП)</a:t>
          </a:r>
          <a:endParaRPr lang="ru-RU" sz="1200" b="1" baseline="0" dirty="0"/>
        </a:p>
      </dgm:t>
    </dgm:pt>
    <dgm:pt modelId="{CC49B60E-7DB6-4699-96F5-4D90C3BE554F}" type="parTrans" cxnId="{7326372F-0D9D-4050-A5D4-C902153FA76C}">
      <dgm:prSet/>
      <dgm:spPr/>
      <dgm:t>
        <a:bodyPr/>
        <a:lstStyle/>
        <a:p>
          <a:pPr algn="l"/>
          <a:endParaRPr lang="ru-RU"/>
        </a:p>
      </dgm:t>
    </dgm:pt>
    <dgm:pt modelId="{8EAC7EF8-B795-4F9A-AE9B-4B1A9CF8A385}" type="sibTrans" cxnId="{7326372F-0D9D-4050-A5D4-C902153FA76C}">
      <dgm:prSet/>
      <dgm:spPr/>
      <dgm:t>
        <a:bodyPr/>
        <a:lstStyle/>
        <a:p>
          <a:pPr algn="l"/>
          <a:endParaRPr lang="ru-RU"/>
        </a:p>
      </dgm:t>
    </dgm:pt>
    <dgm:pt modelId="{B3F4A8D7-A06D-4740-87FC-B433F4D773AF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Применяют УСН и ПСН (645 НП)</a:t>
          </a:r>
          <a:endParaRPr lang="ru-RU" sz="1200" b="1" baseline="0" dirty="0"/>
        </a:p>
      </dgm:t>
    </dgm:pt>
    <dgm:pt modelId="{B441329A-0AC8-4D71-A13C-65854B042B2E}" type="parTrans" cxnId="{0D59A3D3-4098-4E41-BF21-45864B9A97FD}">
      <dgm:prSet/>
      <dgm:spPr/>
      <dgm:t>
        <a:bodyPr/>
        <a:lstStyle/>
        <a:p>
          <a:pPr algn="l"/>
          <a:endParaRPr lang="ru-RU"/>
        </a:p>
      </dgm:t>
    </dgm:pt>
    <dgm:pt modelId="{69FAEF1D-9012-4AE9-83B2-984266460AB7}" type="sibTrans" cxnId="{0D59A3D3-4098-4E41-BF21-45864B9A97FD}">
      <dgm:prSet/>
      <dgm:spPr/>
      <dgm:t>
        <a:bodyPr/>
        <a:lstStyle/>
        <a:p>
          <a:pPr algn="l"/>
          <a:endParaRPr lang="ru-RU"/>
        </a:p>
      </dgm:t>
    </dgm:pt>
    <dgm:pt modelId="{BD83C304-D3F0-447F-936F-80F1B3AB90C3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Среднегодовая выручка от 10 млн. и менее (450 НП)</a:t>
          </a:r>
          <a:endParaRPr lang="ru-RU" sz="1200" b="1" baseline="0" dirty="0"/>
        </a:p>
      </dgm:t>
    </dgm:pt>
    <dgm:pt modelId="{416CCB6B-F8E0-432A-AE1C-7139F45452D5}" type="parTrans" cxnId="{06F4F70B-F651-4C0B-9AAD-76AB7F8F5327}">
      <dgm:prSet/>
      <dgm:spPr/>
      <dgm:t>
        <a:bodyPr/>
        <a:lstStyle/>
        <a:p>
          <a:pPr algn="l"/>
          <a:endParaRPr lang="ru-RU"/>
        </a:p>
      </dgm:t>
    </dgm:pt>
    <dgm:pt modelId="{3DCBDCF9-BD6E-42AE-A7BF-79C586DF3A07}" type="sibTrans" cxnId="{06F4F70B-F651-4C0B-9AAD-76AB7F8F5327}">
      <dgm:prSet/>
      <dgm:spPr/>
      <dgm:t>
        <a:bodyPr/>
        <a:lstStyle/>
        <a:p>
          <a:pPr algn="l"/>
          <a:endParaRPr lang="ru-RU"/>
        </a:p>
      </dgm:t>
    </dgm:pt>
    <dgm:pt modelId="{9D402C50-5280-4E9F-B4EB-79520B7A983B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Среднесписочная численность до 5 человек (583 НП) </a:t>
          </a:r>
          <a:endParaRPr lang="ru-RU" sz="1200" b="1" baseline="0" dirty="0"/>
        </a:p>
      </dgm:t>
    </dgm:pt>
    <dgm:pt modelId="{019035C0-FE11-46E8-B6FE-66559CD2F612}" type="parTrans" cxnId="{38429EB4-AA9D-4726-A522-B010C7160C05}">
      <dgm:prSet/>
      <dgm:spPr/>
      <dgm:t>
        <a:bodyPr/>
        <a:lstStyle/>
        <a:p>
          <a:pPr algn="l"/>
          <a:endParaRPr lang="ru-RU"/>
        </a:p>
      </dgm:t>
    </dgm:pt>
    <dgm:pt modelId="{5DCF95B7-B6CE-404D-8ECA-8E0E183F973F}" type="sibTrans" cxnId="{38429EB4-AA9D-4726-A522-B010C7160C05}">
      <dgm:prSet/>
      <dgm:spPr/>
      <dgm:t>
        <a:bodyPr/>
        <a:lstStyle/>
        <a:p>
          <a:pPr algn="l"/>
          <a:endParaRPr lang="ru-RU"/>
        </a:p>
      </dgm:t>
    </dgm:pt>
    <dgm:pt modelId="{F6E1E787-F559-427B-95C3-2DBC188E8243}" type="pres">
      <dgm:prSet presAssocID="{D9EE17D6-487E-4376-8A85-5C5280F2570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B934FA8-C014-4FC5-BB28-9A0303398B4A}" type="pres">
      <dgm:prSet presAssocID="{F4E46649-B8F8-4450-935A-F5C5D2A2DCA9}" presName="root" presStyleCnt="0"/>
      <dgm:spPr/>
    </dgm:pt>
    <dgm:pt modelId="{B9C83364-972B-4661-9C08-77FA0405511E}" type="pres">
      <dgm:prSet presAssocID="{F4E46649-B8F8-4450-935A-F5C5D2A2DCA9}" presName="rootComposite" presStyleCnt="0"/>
      <dgm:spPr/>
    </dgm:pt>
    <dgm:pt modelId="{7B21ECB1-BE76-4070-B7ED-04FEBBE2413D}" type="pres">
      <dgm:prSet presAssocID="{F4E46649-B8F8-4450-935A-F5C5D2A2DCA9}" presName="rootText" presStyleLbl="node1" presStyleIdx="0" presStyleCnt="1" custScaleX="245142" custScaleY="198040"/>
      <dgm:spPr/>
      <dgm:t>
        <a:bodyPr/>
        <a:lstStyle/>
        <a:p>
          <a:endParaRPr lang="ru-RU"/>
        </a:p>
      </dgm:t>
    </dgm:pt>
    <dgm:pt modelId="{95641BBF-D769-4227-8F6E-AD21E4369467}" type="pres">
      <dgm:prSet presAssocID="{F4E46649-B8F8-4450-935A-F5C5D2A2DCA9}" presName="rootConnector" presStyleLbl="node1" presStyleIdx="0" presStyleCnt="1"/>
      <dgm:spPr/>
      <dgm:t>
        <a:bodyPr/>
        <a:lstStyle/>
        <a:p>
          <a:endParaRPr lang="ru-RU"/>
        </a:p>
      </dgm:t>
    </dgm:pt>
    <dgm:pt modelId="{8DD4C229-22DF-4BB0-AA30-2FB72F112F5F}" type="pres">
      <dgm:prSet presAssocID="{F4E46649-B8F8-4450-935A-F5C5D2A2DCA9}" presName="childShape" presStyleCnt="0"/>
      <dgm:spPr/>
    </dgm:pt>
    <dgm:pt modelId="{518C63A2-95AE-4C25-BF7A-0DC11C4E37B5}" type="pres">
      <dgm:prSet presAssocID="{CC49B60E-7DB6-4699-96F5-4D90C3BE554F}" presName="Name13" presStyleLbl="parChTrans1D2" presStyleIdx="0" presStyleCnt="4"/>
      <dgm:spPr/>
      <dgm:t>
        <a:bodyPr/>
        <a:lstStyle/>
        <a:p>
          <a:endParaRPr lang="ru-RU"/>
        </a:p>
      </dgm:t>
    </dgm:pt>
    <dgm:pt modelId="{F6784457-7F45-40DB-97CE-B8211D90B968}" type="pres">
      <dgm:prSet presAssocID="{11C449DE-BB1A-467B-8034-D1A684C4C3B3}" presName="childText" presStyleLbl="bgAcc1" presStyleIdx="0" presStyleCnt="4" custScaleX="237129" custScaleY="106590" custLinFactNeighborX="1890" custLinFactNeighborY="10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AA0DA9-E443-4BEE-BBB4-5EC93CA6E5A8}" type="pres">
      <dgm:prSet presAssocID="{B441329A-0AC8-4D71-A13C-65854B042B2E}" presName="Name13" presStyleLbl="parChTrans1D2" presStyleIdx="1" presStyleCnt="4"/>
      <dgm:spPr/>
      <dgm:t>
        <a:bodyPr/>
        <a:lstStyle/>
        <a:p>
          <a:endParaRPr lang="ru-RU"/>
        </a:p>
      </dgm:t>
    </dgm:pt>
    <dgm:pt modelId="{2A38CFB9-C186-4FE3-9BA7-B4850EEDF0FE}" type="pres">
      <dgm:prSet presAssocID="{B3F4A8D7-A06D-4740-87FC-B433F4D773AF}" presName="childText" presStyleLbl="bgAcc1" presStyleIdx="1" presStyleCnt="4" custScaleX="243993" custScaleY="812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DB31A2-2FD5-4231-B16C-07081866E3E3}" type="pres">
      <dgm:prSet presAssocID="{019035C0-FE11-46E8-B6FE-66559CD2F612}" presName="Name13" presStyleLbl="parChTrans1D2" presStyleIdx="2" presStyleCnt="4"/>
      <dgm:spPr/>
      <dgm:t>
        <a:bodyPr/>
        <a:lstStyle/>
        <a:p>
          <a:endParaRPr lang="ru-RU"/>
        </a:p>
      </dgm:t>
    </dgm:pt>
    <dgm:pt modelId="{2D1D65EA-039A-4CE3-BE3B-AA321621B3FF}" type="pres">
      <dgm:prSet presAssocID="{9D402C50-5280-4E9F-B4EB-79520B7A983B}" presName="childText" presStyleLbl="bgAcc1" presStyleIdx="2" presStyleCnt="4" custScaleX="242337" custScaleY="102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31675E-2DB8-4977-931F-56AF106FF101}" type="pres">
      <dgm:prSet presAssocID="{416CCB6B-F8E0-432A-AE1C-7139F45452D5}" presName="Name13" presStyleLbl="parChTrans1D2" presStyleIdx="3" presStyleCnt="4"/>
      <dgm:spPr/>
      <dgm:t>
        <a:bodyPr/>
        <a:lstStyle/>
        <a:p>
          <a:endParaRPr lang="ru-RU"/>
        </a:p>
      </dgm:t>
    </dgm:pt>
    <dgm:pt modelId="{7DBBAC15-B91F-4293-986E-991E52929BD7}" type="pres">
      <dgm:prSet presAssocID="{BD83C304-D3F0-447F-936F-80F1B3AB90C3}" presName="childText" presStyleLbl="bgAcc1" presStyleIdx="3" presStyleCnt="4" custScaleX="238230" custScaleY="98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7C5F64-4D32-4700-A26D-EB289DB0D09A}" type="presOf" srcId="{416CCB6B-F8E0-432A-AE1C-7139F45452D5}" destId="{DA31675E-2DB8-4977-931F-56AF106FF101}" srcOrd="0" destOrd="0" presId="urn:microsoft.com/office/officeart/2005/8/layout/hierarchy3"/>
    <dgm:cxn modelId="{0D59A3D3-4098-4E41-BF21-45864B9A97FD}" srcId="{F4E46649-B8F8-4450-935A-F5C5D2A2DCA9}" destId="{B3F4A8D7-A06D-4740-87FC-B433F4D773AF}" srcOrd="1" destOrd="0" parTransId="{B441329A-0AC8-4D71-A13C-65854B042B2E}" sibTransId="{69FAEF1D-9012-4AE9-83B2-984266460AB7}"/>
    <dgm:cxn modelId="{B4DFAD31-7E23-4BB0-8A3F-2C09119CD6AD}" type="presOf" srcId="{D9EE17D6-487E-4376-8A85-5C5280F2570F}" destId="{F6E1E787-F559-427B-95C3-2DBC188E8243}" srcOrd="0" destOrd="0" presId="urn:microsoft.com/office/officeart/2005/8/layout/hierarchy3"/>
    <dgm:cxn modelId="{06F4F70B-F651-4C0B-9AAD-76AB7F8F5327}" srcId="{F4E46649-B8F8-4450-935A-F5C5D2A2DCA9}" destId="{BD83C304-D3F0-447F-936F-80F1B3AB90C3}" srcOrd="3" destOrd="0" parTransId="{416CCB6B-F8E0-432A-AE1C-7139F45452D5}" sibTransId="{3DCBDCF9-BD6E-42AE-A7BF-79C586DF3A07}"/>
    <dgm:cxn modelId="{F26B4A56-68BE-4615-90C3-2EF3C91832EC}" type="presOf" srcId="{B3F4A8D7-A06D-4740-87FC-B433F4D773AF}" destId="{2A38CFB9-C186-4FE3-9BA7-B4850EEDF0FE}" srcOrd="0" destOrd="0" presId="urn:microsoft.com/office/officeart/2005/8/layout/hierarchy3"/>
    <dgm:cxn modelId="{A46EF55E-5AE0-481F-8142-9FC44BA1BB85}" type="presOf" srcId="{019035C0-FE11-46E8-B6FE-66559CD2F612}" destId="{49DB31A2-2FD5-4231-B16C-07081866E3E3}" srcOrd="0" destOrd="0" presId="urn:microsoft.com/office/officeart/2005/8/layout/hierarchy3"/>
    <dgm:cxn modelId="{B8367ABF-B35B-4030-B5C7-1DCD0F78A074}" type="presOf" srcId="{CC49B60E-7DB6-4699-96F5-4D90C3BE554F}" destId="{518C63A2-95AE-4C25-BF7A-0DC11C4E37B5}" srcOrd="0" destOrd="0" presId="urn:microsoft.com/office/officeart/2005/8/layout/hierarchy3"/>
    <dgm:cxn modelId="{38429EB4-AA9D-4726-A522-B010C7160C05}" srcId="{F4E46649-B8F8-4450-935A-F5C5D2A2DCA9}" destId="{9D402C50-5280-4E9F-B4EB-79520B7A983B}" srcOrd="2" destOrd="0" parTransId="{019035C0-FE11-46E8-B6FE-66559CD2F612}" sibTransId="{5DCF95B7-B6CE-404D-8ECA-8E0E183F973F}"/>
    <dgm:cxn modelId="{C2E556E7-1894-45ED-8E92-530C557E73F8}" type="presOf" srcId="{B441329A-0AC8-4D71-A13C-65854B042B2E}" destId="{A2AA0DA9-E443-4BEE-BBB4-5EC93CA6E5A8}" srcOrd="0" destOrd="0" presId="urn:microsoft.com/office/officeart/2005/8/layout/hierarchy3"/>
    <dgm:cxn modelId="{5EC03218-5182-4B1D-B3C5-869ADEAB1E10}" type="presOf" srcId="{11C449DE-BB1A-467B-8034-D1A684C4C3B3}" destId="{F6784457-7F45-40DB-97CE-B8211D90B968}" srcOrd="0" destOrd="0" presId="urn:microsoft.com/office/officeart/2005/8/layout/hierarchy3"/>
    <dgm:cxn modelId="{3CF711F0-A64A-422B-B186-BAF1EF120971}" srcId="{D9EE17D6-487E-4376-8A85-5C5280F2570F}" destId="{F4E46649-B8F8-4450-935A-F5C5D2A2DCA9}" srcOrd="0" destOrd="0" parTransId="{B6B75EA3-D419-481D-98B5-34BAE04B1957}" sibTransId="{2522B8D0-D7DC-4785-AF15-AC2375CC188F}"/>
    <dgm:cxn modelId="{D10B8217-F16A-4D36-9358-93819282545F}" type="presOf" srcId="{BD83C304-D3F0-447F-936F-80F1B3AB90C3}" destId="{7DBBAC15-B91F-4293-986E-991E52929BD7}" srcOrd="0" destOrd="0" presId="urn:microsoft.com/office/officeart/2005/8/layout/hierarchy3"/>
    <dgm:cxn modelId="{7326372F-0D9D-4050-A5D4-C902153FA76C}" srcId="{F4E46649-B8F8-4450-935A-F5C5D2A2DCA9}" destId="{11C449DE-BB1A-467B-8034-D1A684C4C3B3}" srcOrd="0" destOrd="0" parTransId="{CC49B60E-7DB6-4699-96F5-4D90C3BE554F}" sibTransId="{8EAC7EF8-B795-4F9A-AE9B-4B1A9CF8A385}"/>
    <dgm:cxn modelId="{956F6071-C35E-4A1C-A04C-C5A9BCBA984E}" type="presOf" srcId="{9D402C50-5280-4E9F-B4EB-79520B7A983B}" destId="{2D1D65EA-039A-4CE3-BE3B-AA321621B3FF}" srcOrd="0" destOrd="0" presId="urn:microsoft.com/office/officeart/2005/8/layout/hierarchy3"/>
    <dgm:cxn modelId="{9A6247CC-A5BC-43D2-9558-2A5FEAA0FC50}" type="presOf" srcId="{F4E46649-B8F8-4450-935A-F5C5D2A2DCA9}" destId="{95641BBF-D769-4227-8F6E-AD21E4369467}" srcOrd="1" destOrd="0" presId="urn:microsoft.com/office/officeart/2005/8/layout/hierarchy3"/>
    <dgm:cxn modelId="{1BEFDCD5-D0EF-4B78-81BC-5113648763B4}" type="presOf" srcId="{F4E46649-B8F8-4450-935A-F5C5D2A2DCA9}" destId="{7B21ECB1-BE76-4070-B7ED-04FEBBE2413D}" srcOrd="0" destOrd="0" presId="urn:microsoft.com/office/officeart/2005/8/layout/hierarchy3"/>
    <dgm:cxn modelId="{D6B81A31-0D2C-438C-885D-3AB80E984A36}" type="presParOf" srcId="{F6E1E787-F559-427B-95C3-2DBC188E8243}" destId="{3B934FA8-C014-4FC5-BB28-9A0303398B4A}" srcOrd="0" destOrd="0" presId="urn:microsoft.com/office/officeart/2005/8/layout/hierarchy3"/>
    <dgm:cxn modelId="{EAA0CC50-9EE5-45B6-B296-F2BE2A610946}" type="presParOf" srcId="{3B934FA8-C014-4FC5-BB28-9A0303398B4A}" destId="{B9C83364-972B-4661-9C08-77FA0405511E}" srcOrd="0" destOrd="0" presId="urn:microsoft.com/office/officeart/2005/8/layout/hierarchy3"/>
    <dgm:cxn modelId="{6CD9BBF7-B7EA-4232-B829-E3D70C987E1E}" type="presParOf" srcId="{B9C83364-972B-4661-9C08-77FA0405511E}" destId="{7B21ECB1-BE76-4070-B7ED-04FEBBE2413D}" srcOrd="0" destOrd="0" presId="urn:microsoft.com/office/officeart/2005/8/layout/hierarchy3"/>
    <dgm:cxn modelId="{57F9A3BA-55F1-49F8-85DB-D278682B3BB4}" type="presParOf" srcId="{B9C83364-972B-4661-9C08-77FA0405511E}" destId="{95641BBF-D769-4227-8F6E-AD21E4369467}" srcOrd="1" destOrd="0" presId="urn:microsoft.com/office/officeart/2005/8/layout/hierarchy3"/>
    <dgm:cxn modelId="{BB7870B1-A534-4BAA-A0D8-686B4B03A547}" type="presParOf" srcId="{3B934FA8-C014-4FC5-BB28-9A0303398B4A}" destId="{8DD4C229-22DF-4BB0-AA30-2FB72F112F5F}" srcOrd="1" destOrd="0" presId="urn:microsoft.com/office/officeart/2005/8/layout/hierarchy3"/>
    <dgm:cxn modelId="{6E073018-88C7-4823-8FF3-E290770C9508}" type="presParOf" srcId="{8DD4C229-22DF-4BB0-AA30-2FB72F112F5F}" destId="{518C63A2-95AE-4C25-BF7A-0DC11C4E37B5}" srcOrd="0" destOrd="0" presId="urn:microsoft.com/office/officeart/2005/8/layout/hierarchy3"/>
    <dgm:cxn modelId="{CBA5BA1C-04CC-4575-9466-4BF686CB763E}" type="presParOf" srcId="{8DD4C229-22DF-4BB0-AA30-2FB72F112F5F}" destId="{F6784457-7F45-40DB-97CE-B8211D90B968}" srcOrd="1" destOrd="0" presId="urn:microsoft.com/office/officeart/2005/8/layout/hierarchy3"/>
    <dgm:cxn modelId="{C0C61743-1AD7-475F-AC2D-68243CF1C8D6}" type="presParOf" srcId="{8DD4C229-22DF-4BB0-AA30-2FB72F112F5F}" destId="{A2AA0DA9-E443-4BEE-BBB4-5EC93CA6E5A8}" srcOrd="2" destOrd="0" presId="urn:microsoft.com/office/officeart/2005/8/layout/hierarchy3"/>
    <dgm:cxn modelId="{D31FED51-1DEE-452F-987F-B534CD61FDAB}" type="presParOf" srcId="{8DD4C229-22DF-4BB0-AA30-2FB72F112F5F}" destId="{2A38CFB9-C186-4FE3-9BA7-B4850EEDF0FE}" srcOrd="3" destOrd="0" presId="urn:microsoft.com/office/officeart/2005/8/layout/hierarchy3"/>
    <dgm:cxn modelId="{3C533A0B-F4E4-4240-B167-1D963A3007E6}" type="presParOf" srcId="{8DD4C229-22DF-4BB0-AA30-2FB72F112F5F}" destId="{49DB31A2-2FD5-4231-B16C-07081866E3E3}" srcOrd="4" destOrd="0" presId="urn:microsoft.com/office/officeart/2005/8/layout/hierarchy3"/>
    <dgm:cxn modelId="{4BF55610-9DCB-425D-9789-AFDBA238EFBF}" type="presParOf" srcId="{8DD4C229-22DF-4BB0-AA30-2FB72F112F5F}" destId="{2D1D65EA-039A-4CE3-BE3B-AA321621B3FF}" srcOrd="5" destOrd="0" presId="urn:microsoft.com/office/officeart/2005/8/layout/hierarchy3"/>
    <dgm:cxn modelId="{D0102F48-F92D-4B97-9F15-BE11800D3086}" type="presParOf" srcId="{8DD4C229-22DF-4BB0-AA30-2FB72F112F5F}" destId="{DA31675E-2DB8-4977-931F-56AF106FF101}" srcOrd="6" destOrd="0" presId="urn:microsoft.com/office/officeart/2005/8/layout/hierarchy3"/>
    <dgm:cxn modelId="{7F15144F-49FC-43DF-A8AD-C91A88070606}" type="presParOf" srcId="{8DD4C229-22DF-4BB0-AA30-2FB72F112F5F}" destId="{7DBBAC15-B91F-4293-986E-991E52929BD7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EE17D6-487E-4376-8A85-5C5280F2570F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F4DBCD-CC6B-4029-8D9D-87BB37960CC4}">
      <dgm:prSet phldrT="[Текст]" custT="1"/>
      <dgm:spPr>
        <a:solidFill>
          <a:srgbClr val="92D050"/>
        </a:solidFill>
      </dgm:spPr>
      <dgm:t>
        <a:bodyPr/>
        <a:lstStyle/>
        <a:p>
          <a:pPr algn="ctr"/>
          <a:r>
            <a:rPr lang="ru-RU" sz="1600" b="1" baseline="0" dirty="0" smtClean="0">
              <a:solidFill>
                <a:schemeClr val="tx1"/>
              </a:solidFill>
            </a:rPr>
            <a:t>Эффект после проведенных КНМ</a:t>
          </a:r>
          <a:endParaRPr lang="ru-RU" sz="1600" b="1" baseline="0" dirty="0">
            <a:solidFill>
              <a:schemeClr val="tx1"/>
            </a:solidFill>
          </a:endParaRPr>
        </a:p>
      </dgm:t>
    </dgm:pt>
    <dgm:pt modelId="{FDA081B2-DAC0-437B-9A71-027410740F69}" type="parTrans" cxnId="{CCC5F874-EF94-4190-BF19-06022507C33F}">
      <dgm:prSet/>
      <dgm:spPr/>
      <dgm:t>
        <a:bodyPr/>
        <a:lstStyle/>
        <a:p>
          <a:pPr algn="l"/>
          <a:endParaRPr lang="ru-RU"/>
        </a:p>
      </dgm:t>
    </dgm:pt>
    <dgm:pt modelId="{9452C4D9-D11B-4EA0-9975-08B51E13CF71}" type="sibTrans" cxnId="{CCC5F874-EF94-4190-BF19-06022507C33F}">
      <dgm:prSet/>
      <dgm:spPr/>
      <dgm:t>
        <a:bodyPr/>
        <a:lstStyle/>
        <a:p>
          <a:pPr algn="l"/>
          <a:endParaRPr lang="ru-RU"/>
        </a:p>
      </dgm:t>
    </dgm:pt>
    <dgm:pt modelId="{6294F4C3-FFC9-404B-81A2-C355B85A8C06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Легализация выручки  (</a:t>
          </a:r>
          <a:r>
            <a:rPr lang="ru-RU" sz="1200" b="1" dirty="0" smtClean="0"/>
            <a:t>+1</a:t>
          </a:r>
          <a:r>
            <a:rPr lang="en-US" sz="1200" b="1" dirty="0" smtClean="0"/>
            <a:t>,7 </a:t>
          </a:r>
          <a:r>
            <a:rPr lang="ru-RU" sz="1200" b="1" dirty="0" smtClean="0"/>
            <a:t>млрд. руб.</a:t>
          </a:r>
          <a:r>
            <a:rPr lang="ru-RU" sz="1200" b="1" baseline="0" dirty="0" smtClean="0"/>
            <a:t>)</a:t>
          </a:r>
          <a:endParaRPr lang="ru-RU" sz="1200" b="1" baseline="0" dirty="0"/>
        </a:p>
      </dgm:t>
    </dgm:pt>
    <dgm:pt modelId="{5586D8E0-60B7-4820-9C75-652433FB344A}" type="parTrans" cxnId="{D2A77E6E-2C4C-4ED0-92FA-C9AED510A436}">
      <dgm:prSet/>
      <dgm:spPr/>
      <dgm:t>
        <a:bodyPr/>
        <a:lstStyle/>
        <a:p>
          <a:pPr algn="l"/>
          <a:endParaRPr lang="ru-RU"/>
        </a:p>
      </dgm:t>
    </dgm:pt>
    <dgm:pt modelId="{0B4D8A43-42DA-4B5A-BBCA-CDEC4726DD7A}" type="sibTrans" cxnId="{D2A77E6E-2C4C-4ED0-92FA-C9AED510A436}">
      <dgm:prSet/>
      <dgm:spPr/>
      <dgm:t>
        <a:bodyPr/>
        <a:lstStyle/>
        <a:p>
          <a:pPr algn="l"/>
          <a:endParaRPr lang="ru-RU"/>
        </a:p>
      </dgm:t>
    </dgm:pt>
    <dgm:pt modelId="{7EADD535-E57D-4192-8852-F5A662E96F1A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Восстановление кассовой дисциплины (+159,2 млн. руб.) чеки коррекции</a:t>
          </a:r>
          <a:endParaRPr lang="ru-RU" sz="1200" b="1" baseline="0" dirty="0"/>
        </a:p>
      </dgm:t>
    </dgm:pt>
    <dgm:pt modelId="{9D16B79E-1AF4-4F1F-B6F3-72A3ECD339F4}" type="parTrans" cxnId="{0F911C57-7ECE-4C72-8992-10A88AAD64A9}">
      <dgm:prSet/>
      <dgm:spPr/>
      <dgm:t>
        <a:bodyPr/>
        <a:lstStyle/>
        <a:p>
          <a:pPr algn="l"/>
          <a:endParaRPr lang="ru-RU"/>
        </a:p>
      </dgm:t>
    </dgm:pt>
    <dgm:pt modelId="{D7D4F352-96E5-4C09-B866-25C909EA4C33}" type="sibTrans" cxnId="{0F911C57-7ECE-4C72-8992-10A88AAD64A9}">
      <dgm:prSet/>
      <dgm:spPr/>
      <dgm:t>
        <a:bodyPr/>
        <a:lstStyle/>
        <a:p>
          <a:pPr algn="l"/>
          <a:endParaRPr lang="ru-RU"/>
        </a:p>
      </dgm:t>
    </dgm:pt>
    <dgm:pt modelId="{9EAC47A0-C40C-4F6F-B89E-6BCCB6B01916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Увеличение налоговых платежей (+166,5 млн. руб.)</a:t>
          </a:r>
          <a:endParaRPr lang="ru-RU" sz="1200" b="1" baseline="0" dirty="0"/>
        </a:p>
      </dgm:t>
    </dgm:pt>
    <dgm:pt modelId="{087F3754-C1B9-4EA4-B5AF-A140BDADA741}" type="parTrans" cxnId="{4DA1E35C-41B7-4D8D-ABB9-6EE2DF909C6A}">
      <dgm:prSet/>
      <dgm:spPr/>
      <dgm:t>
        <a:bodyPr/>
        <a:lstStyle/>
        <a:p>
          <a:pPr algn="l"/>
          <a:endParaRPr lang="ru-RU"/>
        </a:p>
      </dgm:t>
    </dgm:pt>
    <dgm:pt modelId="{C1A98F60-AB3F-4A33-916D-D25A4833166B}" type="sibTrans" cxnId="{4DA1E35C-41B7-4D8D-ABB9-6EE2DF909C6A}">
      <dgm:prSet/>
      <dgm:spPr/>
      <dgm:t>
        <a:bodyPr/>
        <a:lstStyle/>
        <a:p>
          <a:pPr algn="l"/>
          <a:endParaRPr lang="ru-RU"/>
        </a:p>
      </dgm:t>
    </dgm:pt>
    <dgm:pt modelId="{E7D73391-088D-4CD0-8330-D6B024D6D7B7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Развитие конкурентных условий для бизнеса </a:t>
          </a:r>
          <a:endParaRPr lang="ru-RU" sz="1200" b="1" baseline="0" dirty="0"/>
        </a:p>
      </dgm:t>
    </dgm:pt>
    <dgm:pt modelId="{2A59D106-CDF9-4857-8DC6-FEABD3F76D3A}" type="parTrans" cxnId="{E4AAED39-0104-43E3-97F4-97729E5F0DB3}">
      <dgm:prSet/>
      <dgm:spPr/>
      <dgm:t>
        <a:bodyPr/>
        <a:lstStyle/>
        <a:p>
          <a:pPr algn="l"/>
          <a:endParaRPr lang="ru-RU"/>
        </a:p>
      </dgm:t>
    </dgm:pt>
    <dgm:pt modelId="{59423EE2-C3EE-4AAB-95C5-570E3179F760}" type="sibTrans" cxnId="{E4AAED39-0104-43E3-97F4-97729E5F0DB3}">
      <dgm:prSet/>
      <dgm:spPr/>
      <dgm:t>
        <a:bodyPr/>
        <a:lstStyle/>
        <a:p>
          <a:pPr algn="l"/>
          <a:endParaRPr lang="ru-RU"/>
        </a:p>
      </dgm:t>
    </dgm:pt>
    <dgm:pt modelId="{70ACD130-33A3-465C-81C6-6468298E68D8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Защита прав потребителей</a:t>
          </a:r>
          <a:endParaRPr lang="ru-RU" sz="1200" b="1" baseline="0" dirty="0"/>
        </a:p>
      </dgm:t>
    </dgm:pt>
    <dgm:pt modelId="{219A5F6C-443A-4678-9BD7-7F7C1996034A}" type="parTrans" cxnId="{05CA795F-5724-4FED-A951-E69F6563CE47}">
      <dgm:prSet/>
      <dgm:spPr/>
      <dgm:t>
        <a:bodyPr/>
        <a:lstStyle/>
        <a:p>
          <a:endParaRPr lang="ru-RU"/>
        </a:p>
      </dgm:t>
    </dgm:pt>
    <dgm:pt modelId="{E547AAA7-3BD7-49C4-8B98-B59A6BC5878D}" type="sibTrans" cxnId="{05CA795F-5724-4FED-A951-E69F6563CE47}">
      <dgm:prSet/>
      <dgm:spPr/>
      <dgm:t>
        <a:bodyPr/>
        <a:lstStyle/>
        <a:p>
          <a:endParaRPr lang="ru-RU"/>
        </a:p>
      </dgm:t>
    </dgm:pt>
    <dgm:pt modelId="{1A217CE2-1871-4ECE-8FCA-68D89144BA0A}">
      <dgm:prSet phldrT="[Текст]" custT="1"/>
      <dgm:spPr/>
      <dgm:t>
        <a:bodyPr/>
        <a:lstStyle/>
        <a:p>
          <a:pPr algn="l"/>
          <a:r>
            <a:rPr lang="ru-RU" sz="1200" b="1" baseline="0" dirty="0" smtClean="0"/>
            <a:t>Легализация трудовых отношений  (+128 человек)</a:t>
          </a:r>
          <a:endParaRPr lang="ru-RU" sz="1200" b="1" baseline="0" dirty="0"/>
        </a:p>
      </dgm:t>
    </dgm:pt>
    <dgm:pt modelId="{FF0D05FE-B22C-488D-BD5E-A4DFE2564E84}" type="parTrans" cxnId="{1D0E74F3-8818-47D6-BAF9-832CB8FAFABD}">
      <dgm:prSet/>
      <dgm:spPr/>
      <dgm:t>
        <a:bodyPr/>
        <a:lstStyle/>
        <a:p>
          <a:endParaRPr lang="ru-RU"/>
        </a:p>
      </dgm:t>
    </dgm:pt>
    <dgm:pt modelId="{E6F98E82-BB04-488B-AB16-86AA18D44166}" type="sibTrans" cxnId="{1D0E74F3-8818-47D6-BAF9-832CB8FAFABD}">
      <dgm:prSet/>
      <dgm:spPr/>
      <dgm:t>
        <a:bodyPr/>
        <a:lstStyle/>
        <a:p>
          <a:endParaRPr lang="ru-RU"/>
        </a:p>
      </dgm:t>
    </dgm:pt>
    <dgm:pt modelId="{F6E1E787-F559-427B-95C3-2DBC188E8243}" type="pres">
      <dgm:prSet presAssocID="{D9EE17D6-487E-4376-8A85-5C5280F2570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6C719C0-4F51-47A9-8750-9AA4C7E57631}" type="pres">
      <dgm:prSet presAssocID="{77F4DBCD-CC6B-4029-8D9D-87BB37960CC4}" presName="root" presStyleCnt="0"/>
      <dgm:spPr/>
    </dgm:pt>
    <dgm:pt modelId="{F158C746-9417-43D1-9A2C-6C999E6CFB09}" type="pres">
      <dgm:prSet presAssocID="{77F4DBCD-CC6B-4029-8D9D-87BB37960CC4}" presName="rootComposite" presStyleCnt="0"/>
      <dgm:spPr/>
    </dgm:pt>
    <dgm:pt modelId="{4183C959-18A6-4535-B339-F35F59204591}" type="pres">
      <dgm:prSet presAssocID="{77F4DBCD-CC6B-4029-8D9D-87BB37960CC4}" presName="rootText" presStyleLbl="node1" presStyleIdx="0" presStyleCnt="1" custScaleX="253870" custScaleY="126817" custLinFactNeighborX="5283" custLinFactNeighborY="-40235"/>
      <dgm:spPr/>
      <dgm:t>
        <a:bodyPr/>
        <a:lstStyle/>
        <a:p>
          <a:endParaRPr lang="ru-RU"/>
        </a:p>
      </dgm:t>
    </dgm:pt>
    <dgm:pt modelId="{4F0148AB-5106-436E-B9AA-388DF0725917}" type="pres">
      <dgm:prSet presAssocID="{77F4DBCD-CC6B-4029-8D9D-87BB37960CC4}" presName="rootConnector" presStyleLbl="node1" presStyleIdx="0" presStyleCnt="1"/>
      <dgm:spPr/>
      <dgm:t>
        <a:bodyPr/>
        <a:lstStyle/>
        <a:p>
          <a:endParaRPr lang="ru-RU"/>
        </a:p>
      </dgm:t>
    </dgm:pt>
    <dgm:pt modelId="{12C1B201-25D2-4FD7-BB33-531C5ABF43DB}" type="pres">
      <dgm:prSet presAssocID="{77F4DBCD-CC6B-4029-8D9D-87BB37960CC4}" presName="childShape" presStyleCnt="0"/>
      <dgm:spPr/>
    </dgm:pt>
    <dgm:pt modelId="{E54BD868-182A-4520-9D84-E832C0B831A1}" type="pres">
      <dgm:prSet presAssocID="{5586D8E0-60B7-4820-9C75-652433FB344A}" presName="Name13" presStyleLbl="parChTrans1D2" presStyleIdx="0" presStyleCnt="6"/>
      <dgm:spPr/>
      <dgm:t>
        <a:bodyPr/>
        <a:lstStyle/>
        <a:p>
          <a:endParaRPr lang="ru-RU"/>
        </a:p>
      </dgm:t>
    </dgm:pt>
    <dgm:pt modelId="{F413AB73-AAF1-4E36-8CB0-200D1EFF4514}" type="pres">
      <dgm:prSet presAssocID="{6294F4C3-FFC9-404B-81A2-C355B85A8C06}" presName="childText" presStyleLbl="bgAcc1" presStyleIdx="0" presStyleCnt="6" custScaleX="269124" custScaleY="492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C30467-43BA-4247-8F91-60D076F8DA9B}" type="pres">
      <dgm:prSet presAssocID="{9D16B79E-1AF4-4F1F-B6F3-72A3ECD339F4}" presName="Name13" presStyleLbl="parChTrans1D2" presStyleIdx="1" presStyleCnt="6"/>
      <dgm:spPr/>
      <dgm:t>
        <a:bodyPr/>
        <a:lstStyle/>
        <a:p>
          <a:endParaRPr lang="ru-RU"/>
        </a:p>
      </dgm:t>
    </dgm:pt>
    <dgm:pt modelId="{7FBC4E88-407A-4C3D-AFDA-A8CDA83E5FBC}" type="pres">
      <dgm:prSet presAssocID="{7EADD535-E57D-4192-8852-F5A662E96F1A}" presName="childText" presStyleLbl="bgAcc1" presStyleIdx="1" presStyleCnt="6" custScaleX="261765" custScaleY="64886" custLinFactNeighborX="1243" custLinFactNeighborY="-29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B56F81-ACDD-453E-969D-D7865E8DFB6D}" type="pres">
      <dgm:prSet presAssocID="{087F3754-C1B9-4EA4-B5AF-A140BDADA741}" presName="Name13" presStyleLbl="parChTrans1D2" presStyleIdx="2" presStyleCnt="6"/>
      <dgm:spPr/>
      <dgm:t>
        <a:bodyPr/>
        <a:lstStyle/>
        <a:p>
          <a:endParaRPr lang="ru-RU"/>
        </a:p>
      </dgm:t>
    </dgm:pt>
    <dgm:pt modelId="{75F2B196-B8DF-4926-950F-0F5DF7509665}" type="pres">
      <dgm:prSet presAssocID="{9EAC47A0-C40C-4F6F-B89E-6BCCB6B01916}" presName="childText" presStyleLbl="bgAcc1" presStyleIdx="2" presStyleCnt="6" custScaleX="264957" custScaleY="62727" custLinFactNeighborX="0" custLinFactNeighborY="-19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B2BC3C-4FE3-4381-859F-C384D418BE7C}" type="pres">
      <dgm:prSet presAssocID="{2A59D106-CDF9-4857-8DC6-FEABD3F76D3A}" presName="Name13" presStyleLbl="parChTrans1D2" presStyleIdx="3" presStyleCnt="6"/>
      <dgm:spPr/>
      <dgm:t>
        <a:bodyPr/>
        <a:lstStyle/>
        <a:p>
          <a:endParaRPr lang="ru-RU"/>
        </a:p>
      </dgm:t>
    </dgm:pt>
    <dgm:pt modelId="{3BAD731D-1491-4998-8126-D15E03970ABF}" type="pres">
      <dgm:prSet presAssocID="{E7D73391-088D-4CD0-8330-D6B024D6D7B7}" presName="childText" presStyleLbl="bgAcc1" presStyleIdx="3" presStyleCnt="6" custScaleX="267084" custScaleY="62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FAA9F4-9201-4752-8A9B-119EA98468FF}" type="pres">
      <dgm:prSet presAssocID="{FF0D05FE-B22C-488D-BD5E-A4DFE2564E84}" presName="Name13" presStyleLbl="parChTrans1D2" presStyleIdx="4" presStyleCnt="6"/>
      <dgm:spPr/>
      <dgm:t>
        <a:bodyPr/>
        <a:lstStyle/>
        <a:p>
          <a:endParaRPr lang="ru-RU"/>
        </a:p>
      </dgm:t>
    </dgm:pt>
    <dgm:pt modelId="{60DCCA6B-0DCD-412A-AC41-F21ED53F4916}" type="pres">
      <dgm:prSet presAssocID="{1A217CE2-1871-4ECE-8FCA-68D89144BA0A}" presName="childText" presStyleLbl="bgAcc1" presStyleIdx="4" presStyleCnt="6" custScaleX="269866" custScaleY="625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D2A485-26E1-4C9D-954C-C82931E20C54}" type="pres">
      <dgm:prSet presAssocID="{219A5F6C-443A-4678-9BD7-7F7C1996034A}" presName="Name13" presStyleLbl="parChTrans1D2" presStyleIdx="5" presStyleCnt="6"/>
      <dgm:spPr/>
      <dgm:t>
        <a:bodyPr/>
        <a:lstStyle/>
        <a:p>
          <a:endParaRPr lang="ru-RU"/>
        </a:p>
      </dgm:t>
    </dgm:pt>
    <dgm:pt modelId="{5471ABC8-1C08-4CEF-9043-10B62725D60D}" type="pres">
      <dgm:prSet presAssocID="{70ACD130-33A3-465C-81C6-6468298E68D8}" presName="childText" presStyleLbl="bgAcc1" presStyleIdx="5" presStyleCnt="6" custScaleX="268339" custScaleY="410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452E92-95B8-4047-B45A-FBEF061F84F5}" type="presOf" srcId="{9D16B79E-1AF4-4F1F-B6F3-72A3ECD339F4}" destId="{AEC30467-43BA-4247-8F91-60D076F8DA9B}" srcOrd="0" destOrd="0" presId="urn:microsoft.com/office/officeart/2005/8/layout/hierarchy3"/>
    <dgm:cxn modelId="{1D0E74F3-8818-47D6-BAF9-832CB8FAFABD}" srcId="{77F4DBCD-CC6B-4029-8D9D-87BB37960CC4}" destId="{1A217CE2-1871-4ECE-8FCA-68D89144BA0A}" srcOrd="4" destOrd="0" parTransId="{FF0D05FE-B22C-488D-BD5E-A4DFE2564E84}" sibTransId="{E6F98E82-BB04-488B-AB16-86AA18D44166}"/>
    <dgm:cxn modelId="{D2A77E6E-2C4C-4ED0-92FA-C9AED510A436}" srcId="{77F4DBCD-CC6B-4029-8D9D-87BB37960CC4}" destId="{6294F4C3-FFC9-404B-81A2-C355B85A8C06}" srcOrd="0" destOrd="0" parTransId="{5586D8E0-60B7-4820-9C75-652433FB344A}" sibTransId="{0B4D8A43-42DA-4B5A-BBCA-CDEC4726DD7A}"/>
    <dgm:cxn modelId="{16B03E22-2016-49FF-95EE-7AC3E7C67937}" type="presOf" srcId="{087F3754-C1B9-4EA4-B5AF-A140BDADA741}" destId="{7FB56F81-ACDD-453E-969D-D7865E8DFB6D}" srcOrd="0" destOrd="0" presId="urn:microsoft.com/office/officeart/2005/8/layout/hierarchy3"/>
    <dgm:cxn modelId="{760BBDFF-B90B-42F5-978F-762680D6B449}" type="presOf" srcId="{7EADD535-E57D-4192-8852-F5A662E96F1A}" destId="{7FBC4E88-407A-4C3D-AFDA-A8CDA83E5FBC}" srcOrd="0" destOrd="0" presId="urn:microsoft.com/office/officeart/2005/8/layout/hierarchy3"/>
    <dgm:cxn modelId="{27DB0D9F-CB61-448C-B620-690EB9B23E33}" type="presOf" srcId="{77F4DBCD-CC6B-4029-8D9D-87BB37960CC4}" destId="{4183C959-18A6-4535-B339-F35F59204591}" srcOrd="0" destOrd="0" presId="urn:microsoft.com/office/officeart/2005/8/layout/hierarchy3"/>
    <dgm:cxn modelId="{4DA1E35C-41B7-4D8D-ABB9-6EE2DF909C6A}" srcId="{77F4DBCD-CC6B-4029-8D9D-87BB37960CC4}" destId="{9EAC47A0-C40C-4F6F-B89E-6BCCB6B01916}" srcOrd="2" destOrd="0" parTransId="{087F3754-C1B9-4EA4-B5AF-A140BDADA741}" sibTransId="{C1A98F60-AB3F-4A33-916D-D25A4833166B}"/>
    <dgm:cxn modelId="{7220F7D5-E951-4935-A2BD-52ED19D88E5A}" type="presOf" srcId="{2A59D106-CDF9-4857-8DC6-FEABD3F76D3A}" destId="{ABB2BC3C-4FE3-4381-859F-C384D418BE7C}" srcOrd="0" destOrd="0" presId="urn:microsoft.com/office/officeart/2005/8/layout/hierarchy3"/>
    <dgm:cxn modelId="{AB53ACE9-F76A-4E76-8D88-A885ECF6D15E}" type="presOf" srcId="{1A217CE2-1871-4ECE-8FCA-68D89144BA0A}" destId="{60DCCA6B-0DCD-412A-AC41-F21ED53F4916}" srcOrd="0" destOrd="0" presId="urn:microsoft.com/office/officeart/2005/8/layout/hierarchy3"/>
    <dgm:cxn modelId="{9FEE6975-2366-4175-A28B-F3AED8EC932A}" type="presOf" srcId="{77F4DBCD-CC6B-4029-8D9D-87BB37960CC4}" destId="{4F0148AB-5106-436E-B9AA-388DF0725917}" srcOrd="1" destOrd="0" presId="urn:microsoft.com/office/officeart/2005/8/layout/hierarchy3"/>
    <dgm:cxn modelId="{0F911C57-7ECE-4C72-8992-10A88AAD64A9}" srcId="{77F4DBCD-CC6B-4029-8D9D-87BB37960CC4}" destId="{7EADD535-E57D-4192-8852-F5A662E96F1A}" srcOrd="1" destOrd="0" parTransId="{9D16B79E-1AF4-4F1F-B6F3-72A3ECD339F4}" sibTransId="{D7D4F352-96E5-4C09-B866-25C909EA4C33}"/>
    <dgm:cxn modelId="{05CA795F-5724-4FED-A951-E69F6563CE47}" srcId="{77F4DBCD-CC6B-4029-8D9D-87BB37960CC4}" destId="{70ACD130-33A3-465C-81C6-6468298E68D8}" srcOrd="5" destOrd="0" parTransId="{219A5F6C-443A-4678-9BD7-7F7C1996034A}" sibTransId="{E547AAA7-3BD7-49C4-8B98-B59A6BC5878D}"/>
    <dgm:cxn modelId="{5053B229-6BD7-4FDF-A59C-56C705BF07FB}" type="presOf" srcId="{D9EE17D6-487E-4376-8A85-5C5280F2570F}" destId="{F6E1E787-F559-427B-95C3-2DBC188E8243}" srcOrd="0" destOrd="0" presId="urn:microsoft.com/office/officeart/2005/8/layout/hierarchy3"/>
    <dgm:cxn modelId="{0B289D5D-B72C-47EA-BA89-C724450A9747}" type="presOf" srcId="{219A5F6C-443A-4678-9BD7-7F7C1996034A}" destId="{E4D2A485-26E1-4C9D-954C-C82931E20C54}" srcOrd="0" destOrd="0" presId="urn:microsoft.com/office/officeart/2005/8/layout/hierarchy3"/>
    <dgm:cxn modelId="{CCC5F874-EF94-4190-BF19-06022507C33F}" srcId="{D9EE17D6-487E-4376-8A85-5C5280F2570F}" destId="{77F4DBCD-CC6B-4029-8D9D-87BB37960CC4}" srcOrd="0" destOrd="0" parTransId="{FDA081B2-DAC0-437B-9A71-027410740F69}" sibTransId="{9452C4D9-D11B-4EA0-9975-08B51E13CF71}"/>
    <dgm:cxn modelId="{757424E5-C9BD-4EE7-AAEA-471D8F4BBC21}" type="presOf" srcId="{5586D8E0-60B7-4820-9C75-652433FB344A}" destId="{E54BD868-182A-4520-9D84-E832C0B831A1}" srcOrd="0" destOrd="0" presId="urn:microsoft.com/office/officeart/2005/8/layout/hierarchy3"/>
    <dgm:cxn modelId="{E4AAED39-0104-43E3-97F4-97729E5F0DB3}" srcId="{77F4DBCD-CC6B-4029-8D9D-87BB37960CC4}" destId="{E7D73391-088D-4CD0-8330-D6B024D6D7B7}" srcOrd="3" destOrd="0" parTransId="{2A59D106-CDF9-4857-8DC6-FEABD3F76D3A}" sibTransId="{59423EE2-C3EE-4AAB-95C5-570E3179F760}"/>
    <dgm:cxn modelId="{F0480527-303A-4050-BAC1-66F68EE3D572}" type="presOf" srcId="{6294F4C3-FFC9-404B-81A2-C355B85A8C06}" destId="{F413AB73-AAF1-4E36-8CB0-200D1EFF4514}" srcOrd="0" destOrd="0" presId="urn:microsoft.com/office/officeart/2005/8/layout/hierarchy3"/>
    <dgm:cxn modelId="{DFDFE301-31CB-439C-9C9A-0A113993C13B}" type="presOf" srcId="{9EAC47A0-C40C-4F6F-B89E-6BCCB6B01916}" destId="{75F2B196-B8DF-4926-950F-0F5DF7509665}" srcOrd="0" destOrd="0" presId="urn:microsoft.com/office/officeart/2005/8/layout/hierarchy3"/>
    <dgm:cxn modelId="{CCB06E70-AA3E-40E8-9621-BEE9979FBF36}" type="presOf" srcId="{70ACD130-33A3-465C-81C6-6468298E68D8}" destId="{5471ABC8-1C08-4CEF-9043-10B62725D60D}" srcOrd="0" destOrd="0" presId="urn:microsoft.com/office/officeart/2005/8/layout/hierarchy3"/>
    <dgm:cxn modelId="{13DB9B8E-1067-4194-9EB8-5B61D1480C43}" type="presOf" srcId="{FF0D05FE-B22C-488D-BD5E-A4DFE2564E84}" destId="{0CFAA9F4-9201-4752-8A9B-119EA98468FF}" srcOrd="0" destOrd="0" presId="urn:microsoft.com/office/officeart/2005/8/layout/hierarchy3"/>
    <dgm:cxn modelId="{8A27E9FB-0CC0-421D-8598-30BD4DA33857}" type="presOf" srcId="{E7D73391-088D-4CD0-8330-D6B024D6D7B7}" destId="{3BAD731D-1491-4998-8126-D15E03970ABF}" srcOrd="0" destOrd="0" presId="urn:microsoft.com/office/officeart/2005/8/layout/hierarchy3"/>
    <dgm:cxn modelId="{B2221D40-425B-410A-9CC9-79C8981C8D5A}" type="presParOf" srcId="{F6E1E787-F559-427B-95C3-2DBC188E8243}" destId="{96C719C0-4F51-47A9-8750-9AA4C7E57631}" srcOrd="0" destOrd="0" presId="urn:microsoft.com/office/officeart/2005/8/layout/hierarchy3"/>
    <dgm:cxn modelId="{42D887FB-BB86-4F87-B9A3-7E48876A8FFD}" type="presParOf" srcId="{96C719C0-4F51-47A9-8750-9AA4C7E57631}" destId="{F158C746-9417-43D1-9A2C-6C999E6CFB09}" srcOrd="0" destOrd="0" presId="urn:microsoft.com/office/officeart/2005/8/layout/hierarchy3"/>
    <dgm:cxn modelId="{CDA92571-8AAE-40FC-91CE-F147DFDFD2F3}" type="presParOf" srcId="{F158C746-9417-43D1-9A2C-6C999E6CFB09}" destId="{4183C959-18A6-4535-B339-F35F59204591}" srcOrd="0" destOrd="0" presId="urn:microsoft.com/office/officeart/2005/8/layout/hierarchy3"/>
    <dgm:cxn modelId="{21B52808-6A01-4784-8C13-A82992C14C2B}" type="presParOf" srcId="{F158C746-9417-43D1-9A2C-6C999E6CFB09}" destId="{4F0148AB-5106-436E-B9AA-388DF0725917}" srcOrd="1" destOrd="0" presId="urn:microsoft.com/office/officeart/2005/8/layout/hierarchy3"/>
    <dgm:cxn modelId="{85296413-FDE8-491B-9D5B-6213C31E51DF}" type="presParOf" srcId="{96C719C0-4F51-47A9-8750-9AA4C7E57631}" destId="{12C1B201-25D2-4FD7-BB33-531C5ABF43DB}" srcOrd="1" destOrd="0" presId="urn:microsoft.com/office/officeart/2005/8/layout/hierarchy3"/>
    <dgm:cxn modelId="{F004FD05-DB60-4E92-8DDD-9A747AE02F60}" type="presParOf" srcId="{12C1B201-25D2-4FD7-BB33-531C5ABF43DB}" destId="{E54BD868-182A-4520-9D84-E832C0B831A1}" srcOrd="0" destOrd="0" presId="urn:microsoft.com/office/officeart/2005/8/layout/hierarchy3"/>
    <dgm:cxn modelId="{6E7DE74F-F5CD-4F83-B627-B18F333855DA}" type="presParOf" srcId="{12C1B201-25D2-4FD7-BB33-531C5ABF43DB}" destId="{F413AB73-AAF1-4E36-8CB0-200D1EFF4514}" srcOrd="1" destOrd="0" presId="urn:microsoft.com/office/officeart/2005/8/layout/hierarchy3"/>
    <dgm:cxn modelId="{AB3F71A3-BA26-412D-853D-965A7A119CC8}" type="presParOf" srcId="{12C1B201-25D2-4FD7-BB33-531C5ABF43DB}" destId="{AEC30467-43BA-4247-8F91-60D076F8DA9B}" srcOrd="2" destOrd="0" presId="urn:microsoft.com/office/officeart/2005/8/layout/hierarchy3"/>
    <dgm:cxn modelId="{B99C302B-B161-427A-88DD-4A4C72168032}" type="presParOf" srcId="{12C1B201-25D2-4FD7-BB33-531C5ABF43DB}" destId="{7FBC4E88-407A-4C3D-AFDA-A8CDA83E5FBC}" srcOrd="3" destOrd="0" presId="urn:microsoft.com/office/officeart/2005/8/layout/hierarchy3"/>
    <dgm:cxn modelId="{83AA0BCB-F1C9-445A-A2A6-724E4DE7B1C9}" type="presParOf" srcId="{12C1B201-25D2-4FD7-BB33-531C5ABF43DB}" destId="{7FB56F81-ACDD-453E-969D-D7865E8DFB6D}" srcOrd="4" destOrd="0" presId="urn:microsoft.com/office/officeart/2005/8/layout/hierarchy3"/>
    <dgm:cxn modelId="{CD329916-BC68-4882-B9A3-B081ADA81E10}" type="presParOf" srcId="{12C1B201-25D2-4FD7-BB33-531C5ABF43DB}" destId="{75F2B196-B8DF-4926-950F-0F5DF7509665}" srcOrd="5" destOrd="0" presId="urn:microsoft.com/office/officeart/2005/8/layout/hierarchy3"/>
    <dgm:cxn modelId="{4746ED09-C8D5-4E20-9250-3BC83A24C14A}" type="presParOf" srcId="{12C1B201-25D2-4FD7-BB33-531C5ABF43DB}" destId="{ABB2BC3C-4FE3-4381-859F-C384D418BE7C}" srcOrd="6" destOrd="0" presId="urn:microsoft.com/office/officeart/2005/8/layout/hierarchy3"/>
    <dgm:cxn modelId="{2FEEF9A1-8029-40CB-BE5E-39E7BF41908E}" type="presParOf" srcId="{12C1B201-25D2-4FD7-BB33-531C5ABF43DB}" destId="{3BAD731D-1491-4998-8126-D15E03970ABF}" srcOrd="7" destOrd="0" presId="urn:microsoft.com/office/officeart/2005/8/layout/hierarchy3"/>
    <dgm:cxn modelId="{4D25851E-CDC0-4A0C-8900-EBCC5C560C9C}" type="presParOf" srcId="{12C1B201-25D2-4FD7-BB33-531C5ABF43DB}" destId="{0CFAA9F4-9201-4752-8A9B-119EA98468FF}" srcOrd="8" destOrd="0" presId="urn:microsoft.com/office/officeart/2005/8/layout/hierarchy3"/>
    <dgm:cxn modelId="{E474DB2C-A587-4A54-A152-24058038A3A5}" type="presParOf" srcId="{12C1B201-25D2-4FD7-BB33-531C5ABF43DB}" destId="{60DCCA6B-0DCD-412A-AC41-F21ED53F4916}" srcOrd="9" destOrd="0" presId="urn:microsoft.com/office/officeart/2005/8/layout/hierarchy3"/>
    <dgm:cxn modelId="{E38390DE-37AE-46D7-B80F-993D63CDBFA6}" type="presParOf" srcId="{12C1B201-25D2-4FD7-BB33-531C5ABF43DB}" destId="{E4D2A485-26E1-4C9D-954C-C82931E20C54}" srcOrd="10" destOrd="0" presId="urn:microsoft.com/office/officeart/2005/8/layout/hierarchy3"/>
    <dgm:cxn modelId="{AB8D8330-02F9-4CCD-AA66-DA6B49190275}" type="presParOf" srcId="{12C1B201-25D2-4FD7-BB33-531C5ABF43DB}" destId="{5471ABC8-1C08-4CEF-9043-10B62725D60D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21ECB1-BE76-4070-B7ED-04FEBBE2413D}">
      <dsp:nvSpPr>
        <dsp:cNvPr id="0" name=""/>
        <dsp:cNvSpPr/>
      </dsp:nvSpPr>
      <dsp:spPr>
        <a:xfrm>
          <a:off x="734" y="360040"/>
          <a:ext cx="2827120" cy="1141956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dirty="0" smtClean="0">
              <a:solidFill>
                <a:schemeClr val="tx1"/>
              </a:solidFill>
            </a:rPr>
            <a:t>Основные характеристики нарушителей законодательства о применении ККТ (647НП)</a:t>
          </a:r>
          <a:endParaRPr lang="ru-RU" sz="1400" b="1" kern="1200" baseline="0" dirty="0">
            <a:solidFill>
              <a:schemeClr val="tx1"/>
            </a:solidFill>
          </a:endParaRPr>
        </a:p>
      </dsp:txBody>
      <dsp:txXfrm>
        <a:off x="34181" y="393487"/>
        <a:ext cx="2760226" cy="1075062"/>
      </dsp:txXfrm>
    </dsp:sp>
    <dsp:sp modelId="{518C63A2-95AE-4C25-BF7A-0DC11C4E37B5}">
      <dsp:nvSpPr>
        <dsp:cNvPr id="0" name=""/>
        <dsp:cNvSpPr/>
      </dsp:nvSpPr>
      <dsp:spPr>
        <a:xfrm>
          <a:off x="283446" y="1501997"/>
          <a:ext cx="300149" cy="4572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7284"/>
              </a:lnTo>
              <a:lnTo>
                <a:pt x="300149" y="4572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784457-7F45-40DB-97CE-B8211D90B968}">
      <dsp:nvSpPr>
        <dsp:cNvPr id="0" name=""/>
        <dsp:cNvSpPr/>
      </dsp:nvSpPr>
      <dsp:spPr>
        <a:xfrm>
          <a:off x="583596" y="1651966"/>
          <a:ext cx="2187767" cy="6146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baseline="0" dirty="0" smtClean="0"/>
            <a:t>Деятельность связана с общественным питанием и торговлей (631 НП)</a:t>
          </a:r>
          <a:endParaRPr lang="ru-RU" sz="1200" b="1" kern="1200" baseline="0" dirty="0"/>
        </a:p>
      </dsp:txBody>
      <dsp:txXfrm>
        <a:off x="601598" y="1669968"/>
        <a:ext cx="2151763" cy="578624"/>
      </dsp:txXfrm>
    </dsp:sp>
    <dsp:sp modelId="{A2AA0DA9-E443-4BEE-BBB4-5EC93CA6E5A8}">
      <dsp:nvSpPr>
        <dsp:cNvPr id="0" name=""/>
        <dsp:cNvSpPr/>
      </dsp:nvSpPr>
      <dsp:spPr>
        <a:xfrm>
          <a:off x="283446" y="1501997"/>
          <a:ext cx="282712" cy="11371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7106"/>
              </a:lnTo>
              <a:lnTo>
                <a:pt x="282712" y="11371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38CFB9-C186-4FE3-9BA7-B4850EEDF0FE}">
      <dsp:nvSpPr>
        <dsp:cNvPr id="0" name=""/>
        <dsp:cNvSpPr/>
      </dsp:nvSpPr>
      <dsp:spPr>
        <a:xfrm>
          <a:off x="566158" y="2404940"/>
          <a:ext cx="2251095" cy="4683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baseline="0" dirty="0" smtClean="0"/>
            <a:t>Применяют УСН и ПСН (645 НП)</a:t>
          </a:r>
          <a:endParaRPr lang="ru-RU" sz="1200" b="1" kern="1200" baseline="0" dirty="0"/>
        </a:p>
      </dsp:txBody>
      <dsp:txXfrm>
        <a:off x="579875" y="2418657"/>
        <a:ext cx="2223661" cy="440892"/>
      </dsp:txXfrm>
    </dsp:sp>
    <dsp:sp modelId="{49DB31A2-2FD5-4231-B16C-07081866E3E3}">
      <dsp:nvSpPr>
        <dsp:cNvPr id="0" name=""/>
        <dsp:cNvSpPr/>
      </dsp:nvSpPr>
      <dsp:spPr>
        <a:xfrm>
          <a:off x="283446" y="1501997"/>
          <a:ext cx="282712" cy="18097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9770"/>
              </a:lnTo>
              <a:lnTo>
                <a:pt x="282712" y="18097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1D65EA-039A-4CE3-BE3B-AA321621B3FF}">
      <dsp:nvSpPr>
        <dsp:cNvPr id="0" name=""/>
        <dsp:cNvSpPr/>
      </dsp:nvSpPr>
      <dsp:spPr>
        <a:xfrm>
          <a:off x="566158" y="3017424"/>
          <a:ext cx="2235816" cy="5886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baseline="0" dirty="0" smtClean="0"/>
            <a:t>Среднесписочная численность до 5 человек (583 НП) </a:t>
          </a:r>
          <a:endParaRPr lang="ru-RU" sz="1200" b="1" kern="1200" baseline="0" dirty="0"/>
        </a:p>
      </dsp:txBody>
      <dsp:txXfrm>
        <a:off x="583400" y="3034666"/>
        <a:ext cx="2201332" cy="554202"/>
      </dsp:txXfrm>
    </dsp:sp>
    <dsp:sp modelId="{DA31675E-2DB8-4977-931F-56AF106FF101}">
      <dsp:nvSpPr>
        <dsp:cNvPr id="0" name=""/>
        <dsp:cNvSpPr/>
      </dsp:nvSpPr>
      <dsp:spPr>
        <a:xfrm>
          <a:off x="283446" y="1501997"/>
          <a:ext cx="282712" cy="25333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3376"/>
              </a:lnTo>
              <a:lnTo>
                <a:pt x="282712" y="25333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BBAC15-B91F-4293-986E-991E52929BD7}">
      <dsp:nvSpPr>
        <dsp:cNvPr id="0" name=""/>
        <dsp:cNvSpPr/>
      </dsp:nvSpPr>
      <dsp:spPr>
        <a:xfrm>
          <a:off x="566158" y="3750267"/>
          <a:ext cx="2197925" cy="5702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baseline="0" dirty="0" smtClean="0"/>
            <a:t>Среднегодовая выручка от 10 млн. и менее (450 НП)</a:t>
          </a:r>
          <a:endParaRPr lang="ru-RU" sz="1200" b="1" kern="1200" baseline="0" dirty="0"/>
        </a:p>
      </dsp:txBody>
      <dsp:txXfrm>
        <a:off x="582859" y="3766968"/>
        <a:ext cx="2164523" cy="5368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83C959-18A6-4535-B339-F35F59204591}">
      <dsp:nvSpPr>
        <dsp:cNvPr id="0" name=""/>
        <dsp:cNvSpPr/>
      </dsp:nvSpPr>
      <dsp:spPr>
        <a:xfrm>
          <a:off x="70635" y="182018"/>
          <a:ext cx="3286236" cy="820795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smtClean="0">
              <a:solidFill>
                <a:schemeClr val="tx1"/>
              </a:solidFill>
            </a:rPr>
            <a:t>Эффект после проведенных КНМ</a:t>
          </a:r>
          <a:endParaRPr lang="ru-RU" sz="1600" b="1" kern="1200" baseline="0" dirty="0">
            <a:solidFill>
              <a:schemeClr val="tx1"/>
            </a:solidFill>
          </a:endParaRPr>
        </a:p>
      </dsp:txBody>
      <dsp:txXfrm>
        <a:off x="94675" y="206058"/>
        <a:ext cx="3238156" cy="772715"/>
      </dsp:txXfrm>
    </dsp:sp>
    <dsp:sp modelId="{E54BD868-182A-4520-9D84-E832C0B831A1}">
      <dsp:nvSpPr>
        <dsp:cNvPr id="0" name=""/>
        <dsp:cNvSpPr/>
      </dsp:nvSpPr>
      <dsp:spPr>
        <a:xfrm>
          <a:off x="399259" y="1002814"/>
          <a:ext cx="260237" cy="581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1437"/>
              </a:lnTo>
              <a:lnTo>
                <a:pt x="260237" y="5814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13AB73-AAF1-4E36-8CB0-200D1EFF4514}">
      <dsp:nvSpPr>
        <dsp:cNvPr id="0" name=""/>
        <dsp:cNvSpPr/>
      </dsp:nvSpPr>
      <dsp:spPr>
        <a:xfrm>
          <a:off x="659496" y="1425033"/>
          <a:ext cx="2786954" cy="318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baseline="0" dirty="0" smtClean="0"/>
            <a:t>Легализация выручки  (</a:t>
          </a:r>
          <a:r>
            <a:rPr lang="ru-RU" sz="1200" b="1" kern="1200" dirty="0" smtClean="0"/>
            <a:t>+1</a:t>
          </a:r>
          <a:r>
            <a:rPr lang="en-US" sz="1200" b="1" kern="1200" dirty="0" smtClean="0"/>
            <a:t>,7 </a:t>
          </a:r>
          <a:r>
            <a:rPr lang="ru-RU" sz="1200" b="1" kern="1200" dirty="0" smtClean="0"/>
            <a:t>млрд. руб.</a:t>
          </a:r>
          <a:r>
            <a:rPr lang="ru-RU" sz="1200" b="1" kern="1200" baseline="0" dirty="0" smtClean="0"/>
            <a:t>)</a:t>
          </a:r>
          <a:endParaRPr lang="ru-RU" sz="1200" b="1" kern="1200" baseline="0" dirty="0"/>
        </a:p>
      </dsp:txBody>
      <dsp:txXfrm>
        <a:off x="668823" y="1434360"/>
        <a:ext cx="2768300" cy="299782"/>
      </dsp:txXfrm>
    </dsp:sp>
    <dsp:sp modelId="{AEC30467-43BA-4247-8F91-60D076F8DA9B}">
      <dsp:nvSpPr>
        <dsp:cNvPr id="0" name=""/>
        <dsp:cNvSpPr/>
      </dsp:nvSpPr>
      <dsp:spPr>
        <a:xfrm>
          <a:off x="399259" y="1002814"/>
          <a:ext cx="273109" cy="10931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3142"/>
              </a:lnTo>
              <a:lnTo>
                <a:pt x="273109" y="10931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BC4E88-407A-4C3D-AFDA-A8CDA83E5FBC}">
      <dsp:nvSpPr>
        <dsp:cNvPr id="0" name=""/>
        <dsp:cNvSpPr/>
      </dsp:nvSpPr>
      <dsp:spPr>
        <a:xfrm>
          <a:off x="672368" y="1885976"/>
          <a:ext cx="2710746" cy="4199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baseline="0" dirty="0" smtClean="0"/>
            <a:t>Восстановление кассовой дисциплины (+159,2 млн. руб.) чеки коррекции</a:t>
          </a:r>
          <a:endParaRPr lang="ru-RU" sz="1200" b="1" kern="1200" baseline="0" dirty="0"/>
        </a:p>
      </dsp:txBody>
      <dsp:txXfrm>
        <a:off x="684668" y="1898276"/>
        <a:ext cx="2686146" cy="395360"/>
      </dsp:txXfrm>
    </dsp:sp>
    <dsp:sp modelId="{7FB56F81-ACDD-453E-969D-D7865E8DFB6D}">
      <dsp:nvSpPr>
        <dsp:cNvPr id="0" name=""/>
        <dsp:cNvSpPr/>
      </dsp:nvSpPr>
      <dsp:spPr>
        <a:xfrm>
          <a:off x="399259" y="1002814"/>
          <a:ext cx="260237" cy="16745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4511"/>
              </a:lnTo>
              <a:lnTo>
                <a:pt x="260237" y="16745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F2B196-B8DF-4926-950F-0F5DF7509665}">
      <dsp:nvSpPr>
        <dsp:cNvPr id="0" name=""/>
        <dsp:cNvSpPr/>
      </dsp:nvSpPr>
      <dsp:spPr>
        <a:xfrm>
          <a:off x="659496" y="2474332"/>
          <a:ext cx="2743802" cy="4059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baseline="0" dirty="0" smtClean="0"/>
            <a:t>Увеличение налоговых платежей (+166,5 млн. руб.)</a:t>
          </a:r>
          <a:endParaRPr lang="ru-RU" sz="1200" b="1" kern="1200" baseline="0" dirty="0"/>
        </a:p>
      </dsp:txBody>
      <dsp:txXfrm>
        <a:off x="671387" y="2486223"/>
        <a:ext cx="2720020" cy="382204"/>
      </dsp:txXfrm>
    </dsp:sp>
    <dsp:sp modelId="{ABB2BC3C-4FE3-4381-859F-C384D418BE7C}">
      <dsp:nvSpPr>
        <dsp:cNvPr id="0" name=""/>
        <dsp:cNvSpPr/>
      </dsp:nvSpPr>
      <dsp:spPr>
        <a:xfrm>
          <a:off x="399259" y="1002814"/>
          <a:ext cx="260237" cy="22545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54554"/>
              </a:lnTo>
              <a:lnTo>
                <a:pt x="260237" y="22545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AD731D-1491-4998-8126-D15E03970ABF}">
      <dsp:nvSpPr>
        <dsp:cNvPr id="0" name=""/>
        <dsp:cNvSpPr/>
      </dsp:nvSpPr>
      <dsp:spPr>
        <a:xfrm>
          <a:off x="659496" y="3054838"/>
          <a:ext cx="2765828" cy="405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baseline="0" dirty="0" smtClean="0"/>
            <a:t>Развитие конкурентных условий для бизнеса </a:t>
          </a:r>
          <a:endParaRPr lang="ru-RU" sz="1200" b="1" kern="1200" baseline="0" dirty="0"/>
        </a:p>
      </dsp:txBody>
      <dsp:txXfrm>
        <a:off x="671360" y="3066702"/>
        <a:ext cx="2742100" cy="381333"/>
      </dsp:txXfrm>
    </dsp:sp>
    <dsp:sp modelId="{0CFAA9F4-9201-4752-8A9B-119EA98468FF}">
      <dsp:nvSpPr>
        <dsp:cNvPr id="0" name=""/>
        <dsp:cNvSpPr/>
      </dsp:nvSpPr>
      <dsp:spPr>
        <a:xfrm>
          <a:off x="399259" y="1002814"/>
          <a:ext cx="260237" cy="28213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1332"/>
              </a:lnTo>
              <a:lnTo>
                <a:pt x="260237" y="28213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DCCA6B-0DCD-412A-AC41-F21ED53F4916}">
      <dsp:nvSpPr>
        <dsp:cNvPr id="0" name=""/>
        <dsp:cNvSpPr/>
      </dsp:nvSpPr>
      <dsp:spPr>
        <a:xfrm>
          <a:off x="659496" y="3621706"/>
          <a:ext cx="2794637" cy="4048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baseline="0" dirty="0" smtClean="0"/>
            <a:t>Легализация трудовых отношений  (+128 человек)</a:t>
          </a:r>
          <a:endParaRPr lang="ru-RU" sz="1200" b="1" kern="1200" baseline="0" dirty="0"/>
        </a:p>
      </dsp:txBody>
      <dsp:txXfrm>
        <a:off x="671355" y="3633565"/>
        <a:ext cx="2770919" cy="381162"/>
      </dsp:txXfrm>
    </dsp:sp>
    <dsp:sp modelId="{E4D2A485-26E1-4C9D-954C-C82931E20C54}">
      <dsp:nvSpPr>
        <dsp:cNvPr id="0" name=""/>
        <dsp:cNvSpPr/>
      </dsp:nvSpPr>
      <dsp:spPr>
        <a:xfrm>
          <a:off x="399259" y="1002814"/>
          <a:ext cx="260237" cy="33184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18439"/>
              </a:lnTo>
              <a:lnTo>
                <a:pt x="260237" y="331843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71ABC8-1C08-4CEF-9043-10B62725D60D}">
      <dsp:nvSpPr>
        <dsp:cNvPr id="0" name=""/>
        <dsp:cNvSpPr/>
      </dsp:nvSpPr>
      <dsp:spPr>
        <a:xfrm>
          <a:off x="659496" y="4188393"/>
          <a:ext cx="2778824" cy="2657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baseline="0" dirty="0" smtClean="0"/>
            <a:t>Защита прав потребителей</a:t>
          </a:r>
          <a:endParaRPr lang="ru-RU" sz="1200" b="1" kern="1200" baseline="0" dirty="0"/>
        </a:p>
      </dsp:txBody>
      <dsp:txXfrm>
        <a:off x="667279" y="4196176"/>
        <a:ext cx="2763258" cy="2501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0.28806</cdr:x>
      <cdr:y>0.41259</cdr:y>
    </cdr:from>
    <cdr:to>
      <cdr:x>0.39143</cdr:x>
      <cdr:y>0.52599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63823" y="1676756"/>
          <a:ext cx="453542" cy="4608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ЮЛ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0.25304</cdr:x>
      <cdr:y>0.61779</cdr:y>
    </cdr:from>
    <cdr:to>
      <cdr:x>0.46146</cdr:x>
      <cdr:y>0.84279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10204" y="25106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0.36976</cdr:x>
      <cdr:y>0.52599</cdr:y>
    </cdr:from>
    <cdr:to>
      <cdr:x>0.62986</cdr:x>
      <cdr:y>0.71139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22268" y="2137613"/>
          <a:ext cx="1141171" cy="7534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dirty="0" smtClean="0"/>
            <a:t>ИП</a:t>
          </a:r>
          <a:endParaRPr lang="ru-RU" sz="28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7604C-E0B3-4995-A068-EAFC2079A089}" type="datetimeFigureOut">
              <a:rPr lang="ru-RU" smtClean="0"/>
              <a:t>24.03.2025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604BF-FE02-4202-A9A2-250CEB73071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0454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101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506" algn="l" defTabSz="91101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1019" algn="l" defTabSz="91101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6516" algn="l" defTabSz="91101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2024" algn="l" defTabSz="91101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7531" algn="l" defTabSz="91101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3034" algn="l" defTabSz="91101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88544" algn="l" defTabSz="91101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4048" algn="l" defTabSz="91101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25538" y="360363"/>
            <a:ext cx="4570412" cy="3427412"/>
          </a:xfrm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401999" y="3847412"/>
            <a:ext cx="6054003" cy="411355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1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9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4422237"/>
      </p:ext>
    </p:extLst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958" indent="0">
              <a:buNone/>
              <a:defRPr sz="2800"/>
            </a:lvl2pPr>
            <a:lvl3pPr marL="913916" indent="0">
              <a:buNone/>
              <a:defRPr sz="2400"/>
            </a:lvl3pPr>
            <a:lvl4pPr marL="1370874" indent="0">
              <a:buNone/>
              <a:defRPr sz="2000"/>
            </a:lvl4pPr>
            <a:lvl5pPr marL="1827832" indent="0">
              <a:buNone/>
              <a:defRPr sz="2000"/>
            </a:lvl5pPr>
            <a:lvl6pPr marL="2284789" indent="0">
              <a:buNone/>
              <a:defRPr sz="2000"/>
            </a:lvl6pPr>
            <a:lvl7pPr marL="2741748" indent="0">
              <a:buNone/>
              <a:defRPr sz="2000"/>
            </a:lvl7pPr>
            <a:lvl8pPr marL="3198706" indent="0">
              <a:buNone/>
              <a:defRPr sz="2000"/>
            </a:lvl8pPr>
            <a:lvl9pPr marL="3655663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58" indent="0">
              <a:buNone/>
              <a:defRPr sz="1200"/>
            </a:lvl2pPr>
            <a:lvl3pPr marL="913916" indent="0">
              <a:buNone/>
              <a:defRPr sz="1000"/>
            </a:lvl3pPr>
            <a:lvl4pPr marL="1370874" indent="0">
              <a:buNone/>
              <a:defRPr sz="900"/>
            </a:lvl4pPr>
            <a:lvl5pPr marL="1827832" indent="0">
              <a:buNone/>
              <a:defRPr sz="900"/>
            </a:lvl5pPr>
            <a:lvl6pPr marL="2284789" indent="0">
              <a:buNone/>
              <a:defRPr sz="900"/>
            </a:lvl6pPr>
            <a:lvl7pPr marL="2741748" indent="0">
              <a:buNone/>
              <a:defRPr sz="900"/>
            </a:lvl7pPr>
            <a:lvl8pPr marL="3198706" indent="0">
              <a:buNone/>
              <a:defRPr sz="900"/>
            </a:lvl8pPr>
            <a:lvl9pPr marL="365566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7B18C-F321-4977-934E-E7BFC8ACE68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23251"/>
      </p:ext>
    </p:extLst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490E15-48FA-4818-8988-376A879023ED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888793"/>
      </p:ext>
    </p:extLst>
  </p:cSld>
  <p:clrMapOvr>
    <a:masterClrMapping/>
  </p:clrMapOvr>
  <p:transition spd="med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847F1E-7B68-442C-A89D-85F013D7DFDD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194112"/>
      </p:ext>
    </p:extLst>
  </p:cSld>
  <p:clrMapOvr>
    <a:masterClrMapping/>
  </p:clrMapOvr>
  <p:transition spd="med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72" y="1915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87"/>
            <a:ext cx="7320689" cy="4829253"/>
          </a:xfrm>
        </p:spPr>
        <p:txBody>
          <a:bodyPr/>
          <a:lstStyle>
            <a:lvl1pPr marL="347399" indent="0">
              <a:buFontTx/>
              <a:buNone/>
              <a:defRPr b="1">
                <a:latin typeface="+mj-lt"/>
              </a:defRPr>
            </a:lvl1pPr>
            <a:lvl2pPr marL="344360" indent="3040">
              <a:defRPr>
                <a:latin typeface="+mj-lt"/>
              </a:defRPr>
            </a:lvl2pPr>
            <a:lvl3pPr marL="600742" indent="-248792">
              <a:tabLst/>
              <a:defRPr>
                <a:latin typeface="+mj-lt"/>
              </a:defRPr>
            </a:lvl3pPr>
            <a:lvl4pPr marL="0" indent="344360">
              <a:lnSpc>
                <a:spcPts val="1724"/>
              </a:lnSpc>
              <a:spcBef>
                <a:spcPts val="383"/>
              </a:spcBef>
              <a:defRPr>
                <a:latin typeface="+mj-lt"/>
              </a:defRPr>
            </a:lvl4pPr>
            <a:lvl5pPr>
              <a:lnSpc>
                <a:spcPts val="1724"/>
              </a:lnSpc>
              <a:spcBef>
                <a:spcPts val="38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81"/>
            <a:ext cx="923618" cy="376853"/>
          </a:xfrm>
          <a:prstGeom prst="rect">
            <a:avLst/>
          </a:prstGeom>
          <a:noFill/>
        </p:spPr>
        <p:txBody>
          <a:bodyPr wrap="square" lIns="87383" tIns="43692" rIns="87383" bIns="43692" rtlCol="0">
            <a:noAutofit/>
          </a:bodyPr>
          <a:lstStyle/>
          <a:p>
            <a:pPr defTabSz="792903"/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85"/>
            <a:ext cx="7337192" cy="1105803"/>
          </a:xfrm>
        </p:spPr>
        <p:txBody>
          <a:bodyPr/>
          <a:lstStyle>
            <a:lvl1pPr marL="0" marR="0" indent="0" defTabSz="9967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200"/>
            </a:lvl1pPr>
          </a:lstStyle>
          <a:p>
            <a:pPr marL="0" marR="0" lvl="0" indent="0" defTabSz="9967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38860"/>
      </p:ext>
    </p:extLst>
  </p:cSld>
  <p:clrMapOvr>
    <a:masterClrMapping/>
  </p:clrMapOvr>
  <p:transition spd="med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" y="473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87"/>
            <a:ext cx="7320689" cy="4829253"/>
          </a:xfrm>
        </p:spPr>
        <p:txBody>
          <a:bodyPr/>
          <a:lstStyle>
            <a:lvl1pPr marL="347399" indent="0">
              <a:buFontTx/>
              <a:buNone/>
              <a:defRPr b="1">
                <a:latin typeface="+mj-lt"/>
              </a:defRPr>
            </a:lvl1pPr>
            <a:lvl2pPr marL="347399" indent="0">
              <a:defRPr>
                <a:latin typeface="+mj-lt"/>
              </a:defRPr>
            </a:lvl2pPr>
            <a:lvl3pPr marL="600742" indent="-248792">
              <a:defRPr>
                <a:latin typeface="+mj-lt"/>
              </a:defRPr>
            </a:lvl3pPr>
            <a:lvl4pPr marL="0" indent="344360">
              <a:defRPr>
                <a:latin typeface="+mj-lt"/>
              </a:defRPr>
            </a:lvl4pPr>
            <a:lvl5pPr marL="137139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7" y="501085"/>
            <a:ext cx="7337901" cy="1105803"/>
          </a:xfrm>
        </p:spPr>
        <p:txBody>
          <a:bodyPr/>
          <a:lstStyle>
            <a:lvl1pPr marL="0" marR="0" indent="0" defTabSz="9967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200"/>
            </a:lvl1pPr>
          </a:lstStyle>
          <a:p>
            <a:pPr marL="0" marR="0" lvl="0" indent="0" defTabSz="9967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964044"/>
      </p:ext>
    </p:extLst>
  </p:cSld>
  <p:clrMapOvr>
    <a:masterClrMapping/>
  </p:clrMapOvr>
  <p:transition spd="med"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9963964"/>
      </p:ext>
    </p:extLst>
  </p:cSld>
  <p:clrMapOvr>
    <a:masterClrMapping/>
  </p:clrMapOvr>
  <p:transition spd="med"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86" y="1915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901"/>
            <a:ext cx="7320689" cy="4829253"/>
          </a:xfrm>
        </p:spPr>
        <p:txBody>
          <a:bodyPr/>
          <a:lstStyle>
            <a:lvl1pPr marL="346727" indent="0">
              <a:buFontTx/>
              <a:buNone/>
              <a:defRPr b="1">
                <a:latin typeface="+mj-lt"/>
              </a:defRPr>
            </a:lvl1pPr>
            <a:lvl2pPr marL="343691" indent="3040">
              <a:defRPr>
                <a:latin typeface="+mj-lt"/>
              </a:defRPr>
            </a:lvl2pPr>
            <a:lvl3pPr marL="599582" indent="-248316">
              <a:tabLst/>
              <a:defRPr>
                <a:latin typeface="+mj-lt"/>
              </a:defRPr>
            </a:lvl3pPr>
            <a:lvl4pPr marL="0" indent="343691">
              <a:lnSpc>
                <a:spcPts val="1724"/>
              </a:lnSpc>
              <a:spcBef>
                <a:spcPts val="383"/>
              </a:spcBef>
              <a:defRPr>
                <a:latin typeface="+mj-lt"/>
              </a:defRPr>
            </a:lvl4pPr>
            <a:lvl5pPr>
              <a:lnSpc>
                <a:spcPts val="1724"/>
              </a:lnSpc>
              <a:spcBef>
                <a:spcPts val="38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81"/>
            <a:ext cx="923618" cy="376853"/>
          </a:xfrm>
          <a:prstGeom prst="rect">
            <a:avLst/>
          </a:prstGeom>
          <a:noFill/>
        </p:spPr>
        <p:txBody>
          <a:bodyPr wrap="square" lIns="87215" tIns="43608" rIns="87215" bIns="43608" rtlCol="0">
            <a:noAutofit/>
          </a:bodyPr>
          <a:lstStyle/>
          <a:p>
            <a:pPr defTabSz="791378"/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99"/>
            <a:ext cx="7337192" cy="1105803"/>
          </a:xfrm>
        </p:spPr>
        <p:txBody>
          <a:bodyPr/>
          <a:lstStyle>
            <a:lvl1pPr marL="0" marR="0" indent="0" defTabSz="9948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200"/>
            </a:lvl1pPr>
          </a:lstStyle>
          <a:p>
            <a:pPr marL="0" marR="0" lvl="0" indent="0" defTabSz="9948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061841"/>
      </p:ext>
    </p:extLst>
  </p:cSld>
  <p:clrMapOvr>
    <a:masterClrMapping/>
  </p:clrMapOvr>
  <p:transition spd="med"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9" y="473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901"/>
            <a:ext cx="7320689" cy="4829253"/>
          </a:xfrm>
        </p:spPr>
        <p:txBody>
          <a:bodyPr/>
          <a:lstStyle>
            <a:lvl1pPr marL="346727" indent="0">
              <a:buFontTx/>
              <a:buNone/>
              <a:defRPr b="1">
                <a:latin typeface="+mj-lt"/>
              </a:defRPr>
            </a:lvl1pPr>
            <a:lvl2pPr marL="346727" indent="0">
              <a:defRPr>
                <a:latin typeface="+mj-lt"/>
              </a:defRPr>
            </a:lvl2pPr>
            <a:lvl3pPr marL="599582" indent="-248316">
              <a:defRPr>
                <a:latin typeface="+mj-lt"/>
              </a:defRPr>
            </a:lvl3pPr>
            <a:lvl4pPr marL="0" indent="343691">
              <a:defRPr>
                <a:latin typeface="+mj-lt"/>
              </a:defRPr>
            </a:lvl4pPr>
            <a:lvl5pPr marL="136875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7" y="501099"/>
            <a:ext cx="7337901" cy="1105803"/>
          </a:xfrm>
        </p:spPr>
        <p:txBody>
          <a:bodyPr/>
          <a:lstStyle>
            <a:lvl1pPr marL="0" marR="0" indent="0" defTabSz="9948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200"/>
            </a:lvl1pPr>
          </a:lstStyle>
          <a:p>
            <a:pPr marL="0" marR="0" lvl="0" indent="0" defTabSz="9948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107323"/>
      </p:ext>
    </p:extLst>
  </p:cSld>
  <p:clrMapOvr>
    <a:masterClrMapping/>
  </p:clrMapOvr>
  <p:transition spd="med"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7957944"/>
      </p:ext>
    </p:extLst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26138" y="5127625"/>
            <a:ext cx="923925" cy="376238"/>
          </a:xfrm>
          <a:prstGeom prst="rect">
            <a:avLst/>
          </a:prstGeom>
          <a:noFill/>
        </p:spPr>
        <p:txBody>
          <a:bodyPr lIns="80119" tIns="40060" rIns="80119" bIns="4006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3"/>
            <a:ext cx="7320689" cy="4829253"/>
          </a:xfrm>
        </p:spPr>
        <p:txBody>
          <a:bodyPr/>
          <a:lstStyle>
            <a:lvl1pPr marL="318529" indent="0">
              <a:buFontTx/>
              <a:buNone/>
              <a:defRPr b="1">
                <a:latin typeface="+mj-lt"/>
              </a:defRPr>
            </a:lvl1pPr>
            <a:lvl2pPr marL="315746" indent="2783">
              <a:defRPr>
                <a:latin typeface="+mj-lt"/>
              </a:defRPr>
            </a:lvl2pPr>
            <a:lvl3pPr marL="550817" indent="-228116">
              <a:tabLst/>
              <a:defRPr>
                <a:latin typeface="+mj-lt"/>
              </a:defRPr>
            </a:lvl3pPr>
            <a:lvl4pPr marL="0" indent="315746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71"/>
            <a:ext cx="7337192" cy="1105803"/>
          </a:xfrm>
        </p:spPr>
        <p:txBody>
          <a:bodyPr/>
          <a:lstStyle>
            <a:lvl1pPr marL="0" marR="0" indent="0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5AB265E-FE55-4BD9-AF88-5B97A5AD896E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913410"/>
      </p:ext>
    </p:extLst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3"/>
            <a:ext cx="7320689" cy="4829253"/>
          </a:xfrm>
        </p:spPr>
        <p:txBody>
          <a:bodyPr/>
          <a:lstStyle>
            <a:lvl1pPr marL="318529" indent="0">
              <a:buFontTx/>
              <a:buNone/>
              <a:defRPr b="1">
                <a:latin typeface="+mj-lt"/>
              </a:defRPr>
            </a:lvl1pPr>
            <a:lvl2pPr marL="318529" indent="0">
              <a:defRPr>
                <a:latin typeface="+mj-lt"/>
              </a:defRPr>
            </a:lvl2pPr>
            <a:lvl3pPr marL="550817" indent="-228116">
              <a:defRPr>
                <a:latin typeface="+mj-lt"/>
              </a:defRPr>
            </a:lvl3pPr>
            <a:lvl4pPr marL="0" indent="315746">
              <a:defRPr>
                <a:latin typeface="+mj-lt"/>
              </a:defRPr>
            </a:lvl4pPr>
            <a:lvl5pPr marL="125742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71"/>
            <a:ext cx="7337901" cy="1105803"/>
          </a:xfrm>
        </p:spPr>
        <p:txBody>
          <a:bodyPr/>
          <a:lstStyle>
            <a:lvl1pPr marL="0" marR="0" indent="0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3C0C6F3-D02C-4A88-B90A-5FC5A22448E2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390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5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8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7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7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7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6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1DFF339-385A-4D94-AF24-6BFA6885830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950725"/>
      </p:ext>
    </p:extLst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96623A6-02DA-4325-9A1E-838463B7C24B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892296"/>
      </p:ext>
    </p:extLst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58" indent="0">
              <a:buNone/>
              <a:defRPr sz="2000" b="1"/>
            </a:lvl2pPr>
            <a:lvl3pPr marL="913916" indent="0">
              <a:buNone/>
              <a:defRPr sz="1800" b="1"/>
            </a:lvl3pPr>
            <a:lvl4pPr marL="1370874" indent="0">
              <a:buNone/>
              <a:defRPr sz="1600" b="1"/>
            </a:lvl4pPr>
            <a:lvl5pPr marL="1827832" indent="0">
              <a:buNone/>
              <a:defRPr sz="1600" b="1"/>
            </a:lvl5pPr>
            <a:lvl6pPr marL="2284789" indent="0">
              <a:buNone/>
              <a:defRPr sz="1600" b="1"/>
            </a:lvl6pPr>
            <a:lvl7pPr marL="2741748" indent="0">
              <a:buNone/>
              <a:defRPr sz="1600" b="1"/>
            </a:lvl7pPr>
            <a:lvl8pPr marL="3198706" indent="0">
              <a:buNone/>
              <a:defRPr sz="1600" b="1"/>
            </a:lvl8pPr>
            <a:lvl9pPr marL="365566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58" indent="0">
              <a:buNone/>
              <a:defRPr sz="2000" b="1"/>
            </a:lvl2pPr>
            <a:lvl3pPr marL="913916" indent="0">
              <a:buNone/>
              <a:defRPr sz="1800" b="1"/>
            </a:lvl3pPr>
            <a:lvl4pPr marL="1370874" indent="0">
              <a:buNone/>
              <a:defRPr sz="1600" b="1"/>
            </a:lvl4pPr>
            <a:lvl5pPr marL="1827832" indent="0">
              <a:buNone/>
              <a:defRPr sz="1600" b="1"/>
            </a:lvl5pPr>
            <a:lvl6pPr marL="2284789" indent="0">
              <a:buNone/>
              <a:defRPr sz="1600" b="1"/>
            </a:lvl6pPr>
            <a:lvl7pPr marL="2741748" indent="0">
              <a:buNone/>
              <a:defRPr sz="1600" b="1"/>
            </a:lvl7pPr>
            <a:lvl8pPr marL="3198706" indent="0">
              <a:buNone/>
              <a:defRPr sz="1600" b="1"/>
            </a:lvl8pPr>
            <a:lvl9pPr marL="365566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40A7DD-BD3B-4B97-BA3B-E1D2D956C11C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121430"/>
      </p:ext>
    </p:extLst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0F26EBC-19EB-46F4-B5A5-B8E55676A7FE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272510"/>
      </p:ext>
    </p:extLst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18DB6BB9-1747-4F57-B64F-2917512FC649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153630"/>
      </p:ext>
    </p:extLst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58" indent="0">
              <a:buNone/>
              <a:defRPr sz="1200"/>
            </a:lvl2pPr>
            <a:lvl3pPr marL="913916" indent="0">
              <a:buNone/>
              <a:defRPr sz="1000"/>
            </a:lvl3pPr>
            <a:lvl4pPr marL="1370874" indent="0">
              <a:buNone/>
              <a:defRPr sz="900"/>
            </a:lvl4pPr>
            <a:lvl5pPr marL="1827832" indent="0">
              <a:buNone/>
              <a:defRPr sz="900"/>
            </a:lvl5pPr>
            <a:lvl6pPr marL="2284789" indent="0">
              <a:buNone/>
              <a:defRPr sz="900"/>
            </a:lvl6pPr>
            <a:lvl7pPr marL="2741748" indent="0">
              <a:buNone/>
              <a:defRPr sz="900"/>
            </a:lvl7pPr>
            <a:lvl8pPr marL="3198706" indent="0">
              <a:buNone/>
              <a:defRPr sz="900"/>
            </a:lvl8pPr>
            <a:lvl9pPr marL="365566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058C2A-CAAD-4279-9524-53CC2831E99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02887"/>
      </p:ext>
    </p:extLst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392" tIns="45696" rIns="91392" bIns="45696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392" tIns="45696" rIns="91392" bIns="45696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lnSpc>
                <a:spcPts val="2100"/>
              </a:lnSpc>
              <a:defRPr sz="2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4D90C2AC-5054-4854-9C0C-C488BE4F757B}" type="slidenum">
              <a:rPr lang="ru-RU" altLang="ru-RU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916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19" r:id="rId13"/>
    <p:sldLayoutId id="2147483720" r:id="rId14"/>
    <p:sldLayoutId id="2147483730" r:id="rId15"/>
    <p:sldLayoutId id="2147483663" r:id="rId16"/>
    <p:sldLayoutId id="2147483664" r:id="rId17"/>
    <p:sldLayoutId id="2147483674" r:id="rId18"/>
  </p:sldLayoutIdLst>
  <p:transition spd="med">
    <p:split orient="vert"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2813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813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813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813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7200" algn="l" defTabSz="912813" rtl="0" fontAlgn="base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4400" algn="l" defTabSz="912813" rtl="0" fontAlgn="base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1600" algn="l" defTabSz="912813" rtl="0" fontAlgn="base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8800" algn="l" defTabSz="912813" rtl="0" fontAlgn="base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500" indent="-317500" algn="l" defTabSz="912813" rtl="0" eaLnBrk="0" fontAlgn="base" hangingPunct="0">
        <a:spcBef>
          <a:spcPct val="20000"/>
        </a:spcBef>
        <a:spcAft>
          <a:spcPct val="0"/>
        </a:spcAft>
        <a:buFont typeface="+mj-lt" charset="0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indent="139700" algn="l" defTabSz="912813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85875" algn="just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indent="571500" algn="l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3269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226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185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143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58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16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74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32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89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748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706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63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9741" y="5157193"/>
            <a:ext cx="7512093" cy="141182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руководителя</a:t>
            </a:r>
          </a:p>
          <a:p>
            <a:pPr>
              <a:spcBef>
                <a:spcPts val="0"/>
              </a:spcBef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УФНС России по Хабаровскому краю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Игнатик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Анатольевна</a:t>
            </a:r>
          </a:p>
          <a:p>
            <a:pPr>
              <a:spcBef>
                <a:spcPts val="0"/>
              </a:spcBef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18582" y="3284985"/>
            <a:ext cx="8840367" cy="1470025"/>
          </a:xfrm>
        </p:spPr>
        <p:txBody>
          <a:bodyPr>
            <a:noAutofit/>
          </a:bodyPr>
          <a:lstStyle/>
          <a:p>
            <a:pPr algn="ctr" defTabSz="1043056">
              <a:lnSpc>
                <a:spcPct val="100000"/>
              </a:lnSpc>
              <a:spcBef>
                <a:spcPts val="600"/>
              </a:spcBef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УФНС России по Хабаровскому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краю</a:t>
            </a:r>
            <a:b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«Проверки ККТ, как контрольно-надзорное мероприятие: субъекты контроля, риски, экономический эффект»</a:t>
            </a:r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894921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B265E-FE55-4BD9-AF88-5B97A5AD896E}" type="slidenum">
              <a:rPr lang="ru-RU" altLang="ru-RU" smtClean="0">
                <a:solidFill>
                  <a:prstClr val="white"/>
                </a:solidFill>
              </a:rPr>
              <a:pPr/>
              <a:t>10</a:t>
            </a:fld>
            <a:endParaRPr lang="ru-RU" altLang="ru-RU" dirty="0">
              <a:solidFill>
                <a:prstClr val="white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281186"/>
              </p:ext>
            </p:extLst>
          </p:nvPr>
        </p:nvGraphicFramePr>
        <p:xfrm>
          <a:off x="611561" y="1484783"/>
          <a:ext cx="7704855" cy="436344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86138"/>
                <a:gridCol w="1293373"/>
                <a:gridCol w="1674199"/>
                <a:gridCol w="1851145"/>
              </a:tblGrid>
              <a:tr h="1457643">
                <a:tc>
                  <a:txBody>
                    <a:bodyPr/>
                    <a:lstStyle/>
                    <a:p>
                      <a:pPr algn="ctr"/>
                      <a:endParaRPr lang="ru-RU" sz="16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16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сравнении </a:t>
                      </a:r>
                    </a:p>
                    <a:p>
                      <a:pPr algn="ctr"/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2023 г.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сравнении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2023 г., % </a:t>
                      </a:r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02598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Чеки коррекции (млн.</a:t>
                      </a:r>
                      <a:r>
                        <a:rPr lang="ru-RU" sz="1400" b="1" baseline="0" dirty="0" smtClean="0"/>
                        <a:t> руб.)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649,2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+159,2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+132,5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0192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Легализация выручки (млн. руб.)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8802,9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+1669,1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+123,4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0192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Уплата</a:t>
                      </a:r>
                      <a:r>
                        <a:rPr lang="ru-RU" sz="1400" b="1" baseline="0" dirty="0" smtClean="0"/>
                        <a:t> налогов (млн. руб.)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483,5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+166,5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+152,5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9935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Среднесписочная численность работников (чел.)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1786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+128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+107,7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822634" y="332657"/>
            <a:ext cx="7997837" cy="6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>
            <a:lvl1pPr marL="0" marR="0" indent="0" algn="l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800" dirty="0" smtClean="0">
                <a:cs typeface="Times New Roman" pitchFamily="18" charset="0"/>
              </a:rPr>
              <a:t>Эффективность КНМ, проведенных в 2024 году</a:t>
            </a:r>
            <a:endParaRPr lang="ru-RU" sz="2800" dirty="0"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642579"/>
      </p:ext>
    </p:extLst>
  </p:cSld>
  <p:clrMapOvr>
    <a:masterClrMapping/>
  </p:clrMapOvr>
  <p:transition spd="med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B265E-FE55-4BD9-AF88-5B97A5AD896E}" type="slidenum">
              <a:rPr lang="ru-RU" altLang="ru-RU" smtClean="0">
                <a:solidFill>
                  <a:prstClr val="white"/>
                </a:solidFill>
              </a:rPr>
              <a:pPr/>
              <a:t>11</a:t>
            </a:fld>
            <a:endParaRPr lang="ru-RU" altLang="ru-RU" dirty="0">
              <a:solidFill>
                <a:prstClr val="white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605277565"/>
              </p:ext>
            </p:extLst>
          </p:nvPr>
        </p:nvGraphicFramePr>
        <p:xfrm>
          <a:off x="539552" y="1556792"/>
          <a:ext cx="282859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164974279"/>
              </p:ext>
            </p:extLst>
          </p:nvPr>
        </p:nvGraphicFramePr>
        <p:xfrm>
          <a:off x="4860032" y="1556792"/>
          <a:ext cx="345638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Стрелка вправо 6"/>
          <p:cNvSpPr/>
          <p:nvPr/>
        </p:nvSpPr>
        <p:spPr>
          <a:xfrm>
            <a:off x="3419872" y="3645024"/>
            <a:ext cx="1768450" cy="115580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707 КНМ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 bwMode="auto">
          <a:xfrm>
            <a:off x="822634" y="332657"/>
            <a:ext cx="7997837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>
            <a:lvl1pPr marL="0" marR="0" indent="0" algn="l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800" dirty="0" smtClean="0">
                <a:cs typeface="Times New Roman" pitchFamily="18" charset="0"/>
              </a:rPr>
              <a:t>Общие характеристики субъектов КНМ</a:t>
            </a:r>
          </a:p>
          <a:p>
            <a:pPr algn="ctr"/>
            <a:r>
              <a:rPr lang="ru-RU" sz="2800" dirty="0" smtClean="0">
                <a:cs typeface="Times New Roman" pitchFamily="18" charset="0"/>
              </a:rPr>
              <a:t>и результат КНМ</a:t>
            </a:r>
            <a:endParaRPr lang="ru-RU" sz="2800" dirty="0"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262063"/>
      </p:ext>
    </p:extLst>
  </p:cSld>
  <p:clrMapOvr>
    <a:masterClrMapping/>
  </p:clrMapOvr>
  <p:transition spd="med"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Заголовок 1"/>
          <p:cNvSpPr>
            <a:spLocks noGrp="1"/>
          </p:cNvSpPr>
          <p:nvPr>
            <p:ph type="ctrTitle"/>
          </p:nvPr>
        </p:nvSpPr>
        <p:spPr>
          <a:xfrm>
            <a:off x="827584" y="3429000"/>
            <a:ext cx="7958138" cy="92869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4400" dirty="0" smtClean="0">
                <a:latin typeface="+mn-lt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32772" name="Рисунок 9" descr="Безымянный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72" y="5214951"/>
            <a:ext cx="428628" cy="16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515589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4" y="332657"/>
            <a:ext cx="7997837" cy="1008111"/>
          </a:xfrm>
        </p:spPr>
        <p:txBody>
          <a:bodyPr/>
          <a:lstStyle/>
          <a:p>
            <a:pPr algn="ctr"/>
            <a:r>
              <a:rPr lang="ru-RU" sz="2800" dirty="0">
                <a:latin typeface="+mn-lt"/>
              </a:rPr>
              <a:t>Субъекты, допустившие в 2024 году нарушение</a:t>
            </a:r>
            <a:br>
              <a:rPr lang="ru-RU" sz="2800" dirty="0">
                <a:latin typeface="+mn-lt"/>
              </a:rPr>
            </a:br>
            <a:r>
              <a:rPr lang="ru-RU" sz="2800" dirty="0">
                <a:latin typeface="+mn-lt"/>
              </a:rPr>
              <a:t> законодательства о применении ККТ</a:t>
            </a:r>
            <a:endParaRPr lang="ru-RU" sz="2800" dirty="0">
              <a:latin typeface="+mn-lt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B265E-FE55-4BD9-AF88-5B97A5AD896E}" type="slidenum">
              <a:rPr lang="ru-RU" altLang="ru-RU" smtClean="0">
                <a:solidFill>
                  <a:prstClr val="white"/>
                </a:solidFill>
              </a:rPr>
              <a:pPr/>
              <a:t>2</a:t>
            </a:fld>
            <a:endParaRPr lang="ru-RU" altLang="ru-RU" dirty="0">
              <a:solidFill>
                <a:prstClr val="white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56607047"/>
              </p:ext>
            </p:extLst>
          </p:nvPr>
        </p:nvGraphicFramePr>
        <p:xfrm>
          <a:off x="611560" y="1340768"/>
          <a:ext cx="4243397" cy="5265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92000004"/>
              </p:ext>
            </p:extLst>
          </p:nvPr>
        </p:nvGraphicFramePr>
        <p:xfrm>
          <a:off x="4644008" y="1628800"/>
          <a:ext cx="3747819" cy="2232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259574699"/>
              </p:ext>
            </p:extLst>
          </p:nvPr>
        </p:nvGraphicFramePr>
        <p:xfrm>
          <a:off x="4427984" y="4149080"/>
          <a:ext cx="3985266" cy="2232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13777063"/>
      </p:ext>
    </p:extLst>
  </p:cSld>
  <p:clrMapOvr>
    <a:masterClrMapping/>
  </p:clrMapOvr>
  <p:transition spd="med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4" y="6041425"/>
            <a:ext cx="619711" cy="631834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93560761"/>
              </p:ext>
            </p:extLst>
          </p:nvPr>
        </p:nvGraphicFramePr>
        <p:xfrm>
          <a:off x="781066" y="1196752"/>
          <a:ext cx="8039405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822634" y="332657"/>
            <a:ext cx="7997837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>
            <a:lvl1pPr marL="0" marR="0" indent="0" algn="l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800" dirty="0" smtClean="0">
                <a:latin typeface="+mn-lt"/>
              </a:rPr>
              <a:t>Результативность проведенных проверок (КНМ)</a:t>
            </a:r>
            <a:endParaRPr lang="ru-RU" sz="2800" dirty="0"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97313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4" y="6041425"/>
            <a:ext cx="619711" cy="631834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115616" y="5749225"/>
            <a:ext cx="4464496" cy="40011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indent="452438" algn="just">
              <a:lnSpc>
                <a:spcPts val="2100"/>
              </a:lnSpc>
              <a:spcAft>
                <a:spcPts val="300"/>
              </a:spcAft>
              <a:buFont typeface="Wingdings" pitchFamily="2" charset="2"/>
              <a:buChar char="Ø"/>
            </a:pPr>
            <a:endParaRPr lang="ru-RU" dirty="0">
              <a:solidFill>
                <a:srgbClr val="292929"/>
              </a:solidFill>
              <a:effectLst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1115616" y="5677217"/>
            <a:ext cx="1800200" cy="40011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indent="452438" algn="just">
              <a:lnSpc>
                <a:spcPts val="2100"/>
              </a:lnSpc>
              <a:spcAft>
                <a:spcPts val="300"/>
              </a:spcAft>
              <a:buFont typeface="Wingdings" pitchFamily="2" charset="2"/>
              <a:buChar char="Ø"/>
            </a:pPr>
            <a:endParaRPr lang="ru-RU" dirty="0">
              <a:solidFill>
                <a:srgbClr val="292929"/>
              </a:solidFill>
              <a:effectLst/>
              <a:cs typeface="Arial" pitchFamily="34" charset="0"/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1200062" y="5623006"/>
            <a:ext cx="6912768" cy="508531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indent="452438" algn="just">
              <a:lnSpc>
                <a:spcPts val="2100"/>
              </a:lnSpc>
              <a:spcAft>
                <a:spcPts val="300"/>
              </a:spcAft>
              <a:buFont typeface="Wingdings" pitchFamily="2" charset="2"/>
              <a:buChar char="Ø"/>
            </a:pPr>
            <a:endParaRPr lang="ru-RU" dirty="0">
              <a:solidFill>
                <a:srgbClr val="292929"/>
              </a:solidFill>
              <a:effectLst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1475656" y="852681"/>
            <a:ext cx="2016224" cy="40011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indent="452438" algn="just">
              <a:lnSpc>
                <a:spcPts val="2100"/>
              </a:lnSpc>
              <a:spcAft>
                <a:spcPts val="300"/>
              </a:spcAft>
              <a:buFont typeface="Wingdings" pitchFamily="2" charset="2"/>
              <a:buChar char="Ø"/>
            </a:pPr>
            <a:endParaRPr lang="ru-RU" dirty="0">
              <a:solidFill>
                <a:srgbClr val="292929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78179553"/>
              </p:ext>
            </p:extLst>
          </p:nvPr>
        </p:nvGraphicFramePr>
        <p:xfrm>
          <a:off x="636743" y="1628800"/>
          <a:ext cx="8039405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822634" y="332657"/>
            <a:ext cx="7997837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>
            <a:lvl1pPr marL="0" marR="0" indent="0" algn="l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800" dirty="0" smtClean="0">
                <a:latin typeface="+mn-lt"/>
              </a:rPr>
              <a:t>Индикаторы риска для проведения КНМ</a:t>
            </a:r>
          </a:p>
          <a:p>
            <a:pPr algn="ctr"/>
            <a:r>
              <a:rPr lang="ru-RU" sz="2800" dirty="0" smtClean="0">
                <a:latin typeface="+mn-lt"/>
              </a:rPr>
              <a:t>в 2024 году</a:t>
            </a:r>
            <a:endParaRPr lang="ru-RU" sz="2800" dirty="0"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28753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512770" y="6172046"/>
            <a:ext cx="235604" cy="365125"/>
          </a:xfrm>
          <a:prstGeom prst="rect">
            <a:avLst/>
          </a:prstGeom>
        </p:spPr>
        <p:txBody>
          <a:bodyPr>
            <a:noAutofit/>
          </a:bodyPr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472725102"/>
              </p:ext>
            </p:extLst>
          </p:nvPr>
        </p:nvGraphicFramePr>
        <p:xfrm>
          <a:off x="755576" y="1340768"/>
          <a:ext cx="7722115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2"/>
          <p:cNvSpPr txBox="1">
            <a:spLocks/>
          </p:cNvSpPr>
          <p:nvPr/>
        </p:nvSpPr>
        <p:spPr bwMode="auto">
          <a:xfrm>
            <a:off x="822634" y="332657"/>
            <a:ext cx="7997837" cy="6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>
            <a:lvl1pPr marL="0" marR="0" indent="0" algn="l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800" dirty="0" smtClean="0">
                <a:latin typeface="+mn-lt"/>
              </a:rPr>
              <a:t>Динамика профилактических мероприятий</a:t>
            </a:r>
            <a:endParaRPr lang="ru-RU" sz="2800" dirty="0"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759606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B265E-FE55-4BD9-AF88-5B97A5AD896E}" type="slidenum">
              <a:rPr lang="ru-RU" altLang="ru-RU" smtClean="0">
                <a:solidFill>
                  <a:prstClr val="white"/>
                </a:solidFill>
              </a:rPr>
              <a:pPr/>
              <a:t>6</a:t>
            </a:fld>
            <a:endParaRPr lang="ru-RU" altLang="ru-RU" dirty="0">
              <a:solidFill>
                <a:prstClr val="white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382575863"/>
              </p:ext>
            </p:extLst>
          </p:nvPr>
        </p:nvGraphicFramePr>
        <p:xfrm>
          <a:off x="559209" y="1772816"/>
          <a:ext cx="3868033" cy="2220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506588704"/>
              </p:ext>
            </p:extLst>
          </p:nvPr>
        </p:nvGraphicFramePr>
        <p:xfrm>
          <a:off x="467544" y="4293096"/>
          <a:ext cx="3868033" cy="2220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683568" y="1196752"/>
            <a:ext cx="3619317" cy="409650"/>
          </a:xfrm>
          <a:prstGeom prst="rect">
            <a:avLst/>
          </a:prstGeom>
        </p:spPr>
        <p:txBody>
          <a:bodyPr vert="horz" lIns="0" tIns="0" rIns="0" bIns="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1200" b="1" kern="1200" cap="all" spc="-38" baseline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+mj-cs"/>
              </a:defRPr>
            </a:lvl1pPr>
          </a:lstStyle>
          <a:p>
            <a:r>
              <a:rPr lang="ru-RU" sz="1400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На территории Хабаровского </a:t>
            </a:r>
            <a:r>
              <a:rPr lang="ru-RU" sz="1400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края</a:t>
            </a:r>
          </a:p>
          <a:p>
            <a:r>
              <a:rPr lang="ru-RU" sz="1400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1 </a:t>
            </a:r>
            <a:r>
              <a:rPr lang="ru-RU" sz="1400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648 864 НП</a:t>
            </a:r>
            <a:endParaRPr lang="ru-RU" sz="1400" dirty="0">
              <a:solidFill>
                <a:srgbClr val="FF0000"/>
              </a:solidFill>
              <a:latin typeface="+mn-lt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489093885"/>
              </p:ext>
            </p:extLst>
          </p:nvPr>
        </p:nvGraphicFramePr>
        <p:xfrm>
          <a:off x="4788024" y="1988840"/>
          <a:ext cx="3747819" cy="2232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982943861"/>
              </p:ext>
            </p:extLst>
          </p:nvPr>
        </p:nvGraphicFramePr>
        <p:xfrm>
          <a:off x="4355976" y="4293096"/>
          <a:ext cx="3985266" cy="2232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4740737" y="1268760"/>
            <a:ext cx="3679058" cy="4096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1200" b="1" kern="1200" cap="all" spc="-38" baseline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+mj-cs"/>
              </a:defRPr>
            </a:lvl1pPr>
          </a:lstStyle>
          <a:p>
            <a:r>
              <a:rPr lang="ru-RU" sz="1400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На</a:t>
            </a:r>
            <a:r>
              <a:rPr lang="ru-RU" sz="1400" dirty="0" smtClean="0">
                <a:latin typeface="+mn-lt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территории Российской федерации на 01.12.2024</a:t>
            </a:r>
            <a:endParaRPr lang="ru-RU" sz="1400" dirty="0">
              <a:solidFill>
                <a:srgbClr val="FF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822634" y="332657"/>
            <a:ext cx="7997837" cy="6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>
            <a:lvl1pPr marL="0" marR="0" indent="0" algn="l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800" dirty="0" smtClean="0">
                <a:latin typeface="+mn-lt"/>
              </a:rPr>
              <a:t>Доля охвата КНМ в 2024 году</a:t>
            </a:r>
            <a:endParaRPr lang="ru-RU" sz="2800" dirty="0"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770347"/>
      </p:ext>
    </p:extLst>
  </p:cSld>
  <p:clrMapOvr>
    <a:masterClrMapping/>
  </p:clrMapOvr>
  <p:transition spd="med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B265E-FE55-4BD9-AF88-5B97A5AD896E}" type="slidenum">
              <a:rPr lang="ru-RU" altLang="ru-RU" smtClean="0">
                <a:solidFill>
                  <a:prstClr val="white"/>
                </a:solidFill>
              </a:rPr>
              <a:pPr/>
              <a:t>7</a:t>
            </a:fld>
            <a:endParaRPr lang="ru-RU" altLang="ru-RU" dirty="0">
              <a:solidFill>
                <a:prstClr val="white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162811509"/>
              </p:ext>
            </p:extLst>
          </p:nvPr>
        </p:nvGraphicFramePr>
        <p:xfrm>
          <a:off x="395536" y="1988840"/>
          <a:ext cx="7915045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822634" y="332657"/>
            <a:ext cx="7997837" cy="136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>
            <a:lvl1pPr marL="0" marR="0" indent="0" algn="l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700" dirty="0">
                <a:cs typeface="Times New Roman" pitchFamily="18" charset="0"/>
              </a:rPr>
              <a:t>Привлечение к административной </a:t>
            </a:r>
            <a:r>
              <a:rPr lang="ru-RU" sz="2700" dirty="0" smtClean="0">
                <a:cs typeface="Times New Roman" pitchFamily="18" charset="0"/>
              </a:rPr>
              <a:t>ответственности за </a:t>
            </a:r>
            <a:r>
              <a:rPr lang="ru-RU" sz="2700" dirty="0">
                <a:cs typeface="Times New Roman" pitchFamily="18" charset="0"/>
              </a:rPr>
              <a:t>нарушение </a:t>
            </a:r>
            <a:r>
              <a:rPr lang="ru-RU" sz="2700" dirty="0" smtClean="0">
                <a:cs typeface="Times New Roman" pitchFamily="18" charset="0"/>
              </a:rPr>
              <a:t>законодательства о </a:t>
            </a:r>
            <a:r>
              <a:rPr lang="ru-RU" sz="2700" dirty="0">
                <a:cs typeface="Times New Roman" pitchFamily="18" charset="0"/>
              </a:rPr>
              <a:t>применении </a:t>
            </a:r>
            <a:r>
              <a:rPr lang="ru-RU" sz="2700" dirty="0" smtClean="0">
                <a:cs typeface="Times New Roman" pitchFamily="18" charset="0"/>
              </a:rPr>
              <a:t>ККТ (</a:t>
            </a:r>
            <a:r>
              <a:rPr lang="ru-RU" sz="2700" dirty="0">
                <a:cs typeface="Times New Roman" pitchFamily="18" charset="0"/>
              </a:rPr>
              <a:t>762 </a:t>
            </a:r>
            <a:r>
              <a:rPr lang="ru-RU" sz="2700" dirty="0" smtClean="0">
                <a:cs typeface="Times New Roman" pitchFamily="18" charset="0"/>
              </a:rPr>
              <a:t>постановления в </a:t>
            </a:r>
            <a:r>
              <a:rPr lang="ru-RU" sz="2700" dirty="0">
                <a:cs typeface="Times New Roman" pitchFamily="18" charset="0"/>
              </a:rPr>
              <a:t>отношении 647 НП)</a:t>
            </a:r>
            <a:endParaRPr lang="ru-RU" sz="2800" dirty="0"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182906"/>
      </p:ext>
    </p:extLst>
  </p:cSld>
  <p:clrMapOvr>
    <a:masterClrMapping/>
  </p:clrMapOvr>
  <p:transition spd="med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B265E-FE55-4BD9-AF88-5B97A5AD896E}" type="slidenum">
              <a:rPr lang="ru-RU" altLang="ru-RU" smtClean="0">
                <a:solidFill>
                  <a:prstClr val="white"/>
                </a:solidFill>
              </a:rPr>
              <a:pPr/>
              <a:t>8</a:t>
            </a:fld>
            <a:endParaRPr lang="ru-RU" altLang="ru-RU" dirty="0">
              <a:solidFill>
                <a:prstClr val="white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91629161"/>
              </p:ext>
            </p:extLst>
          </p:nvPr>
        </p:nvGraphicFramePr>
        <p:xfrm>
          <a:off x="683568" y="1628800"/>
          <a:ext cx="7973567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822634" y="332657"/>
            <a:ext cx="7997837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>
            <a:lvl1pPr marL="0" marR="0" indent="0" algn="l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800" dirty="0">
                <a:cs typeface="Times New Roman" pitchFamily="18" charset="0"/>
              </a:rPr>
              <a:t>Субъекты, допустившие </a:t>
            </a:r>
            <a:r>
              <a:rPr lang="ru-RU" sz="2800" dirty="0" smtClean="0">
                <a:cs typeface="Times New Roman" pitchFamily="18" charset="0"/>
              </a:rPr>
              <a:t>нарушения</a:t>
            </a:r>
          </a:p>
          <a:p>
            <a:pPr algn="ctr"/>
            <a:r>
              <a:rPr lang="ru-RU" sz="2800" dirty="0" smtClean="0">
                <a:cs typeface="Times New Roman" pitchFamily="18" charset="0"/>
              </a:rPr>
              <a:t>(</a:t>
            </a:r>
            <a:r>
              <a:rPr lang="ru-RU" sz="2800" dirty="0">
                <a:cs typeface="Times New Roman" pitchFamily="18" charset="0"/>
              </a:rPr>
              <a:t>по отраслевым признакам)</a:t>
            </a:r>
            <a:endParaRPr lang="ru-RU" sz="2800" dirty="0"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474174"/>
      </p:ext>
    </p:extLst>
  </p:cSld>
  <p:clrMapOvr>
    <a:masterClrMapping/>
  </p:clrMapOvr>
  <p:transition spd="med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B265E-FE55-4BD9-AF88-5B97A5AD896E}" type="slidenum">
              <a:rPr lang="ru-RU" altLang="ru-RU" smtClean="0">
                <a:solidFill>
                  <a:prstClr val="white"/>
                </a:solidFill>
              </a:rPr>
              <a:pPr/>
              <a:t>9</a:t>
            </a:fld>
            <a:endParaRPr lang="ru-RU" altLang="ru-RU" dirty="0">
              <a:solidFill>
                <a:prstClr val="white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656890543"/>
              </p:ext>
            </p:extLst>
          </p:nvPr>
        </p:nvGraphicFramePr>
        <p:xfrm>
          <a:off x="467544" y="2060848"/>
          <a:ext cx="354055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896195527"/>
              </p:ext>
            </p:extLst>
          </p:nvPr>
        </p:nvGraphicFramePr>
        <p:xfrm>
          <a:off x="3923928" y="1268760"/>
          <a:ext cx="4824536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72113900"/>
              </p:ext>
            </p:extLst>
          </p:nvPr>
        </p:nvGraphicFramePr>
        <p:xfrm>
          <a:off x="3635896" y="3861048"/>
          <a:ext cx="5328592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Заголовок 2"/>
          <p:cNvSpPr txBox="1">
            <a:spLocks/>
          </p:cNvSpPr>
          <p:nvPr/>
        </p:nvSpPr>
        <p:spPr bwMode="auto">
          <a:xfrm>
            <a:off x="822634" y="332657"/>
            <a:ext cx="7997837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>
            <a:lvl1pPr marL="0" marR="0" indent="0" algn="l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800" dirty="0">
                <a:cs typeface="Times New Roman" pitchFamily="18" charset="0"/>
              </a:rPr>
              <a:t>Субъекты, допустившие нарушения законодательства о применении ККТ</a:t>
            </a:r>
            <a:endParaRPr lang="ru-RU" sz="2800" dirty="0"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947695"/>
      </p:ext>
    </p:extLst>
  </p:cSld>
  <p:clrMapOvr>
    <a:masterClrMapping/>
  </p:clrMapOvr>
  <p:transition spd="med">
    <p:split orient="vert"/>
  </p:transition>
</p:sld>
</file>

<file path=ppt/theme/theme1.xml><?xml version="1.0" encoding="utf-8"?>
<a:theme xmlns:a="http://schemas.openxmlformats.org/drawingml/2006/main" name="8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noFill/>
          <a:miter lim="800000"/>
          <a:headEnd/>
          <a:tailEnd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indent="452438" algn="just">
          <a:lnSpc>
            <a:spcPts val="2100"/>
          </a:lnSpc>
          <a:spcAft>
            <a:spcPts val="300"/>
          </a:spcAft>
          <a:buFont typeface="Wingdings" pitchFamily="2" charset="2"/>
          <a:buChar char="Ø"/>
          <a:defRPr dirty="0">
            <a:solidFill>
              <a:srgbClr val="292929"/>
            </a:solidFill>
            <a:effectLst/>
            <a:latin typeface="+mn-lt"/>
            <a:cs typeface="Arial" pitchFamily="34" charset="0"/>
          </a:defRPr>
        </a:defPPr>
      </a:lstStyle>
    </a:spDef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3626</TotalTime>
  <Words>521</Words>
  <Application>Microsoft Office PowerPoint</Application>
  <PresentationFormat>Экран (4:3)</PresentationFormat>
  <Paragraphs>119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8_Present_FNS2012_A4</vt:lpstr>
      <vt:lpstr>УФНС России по Хабаровскому краю  «Проверки ККТ, как контрольно-надзорное мероприятие: субъекты контроля, риски, экономический эффект» </vt:lpstr>
      <vt:lpstr>Субъекты, допустившие в 2024 году нарушение  законодательства о применении ККТ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2720-41-690</dc:creator>
  <cp:lastModifiedBy>Шабельцева Вероника Евгеньевна</cp:lastModifiedBy>
  <cp:revision>246</cp:revision>
  <dcterms:created xsi:type="dcterms:W3CDTF">2019-07-29T02:50:10Z</dcterms:created>
  <dcterms:modified xsi:type="dcterms:W3CDTF">2025-03-24T06:17:21Z</dcterms:modified>
</cp:coreProperties>
</file>